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3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7.svg" ContentType="image/svg+xml"/>
  <Override PartName="/ppt/media/image59.svg" ContentType="image/svg+xml"/>
  <Override PartName="/ppt/media/image62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butl" initials="i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ssion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slid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11.svg"/><Relationship Id="rId7" Type="http://schemas.openxmlformats.org/officeDocument/2006/relationships/image" Target="../media/image10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svg"/><Relationship Id="rId8" Type="http://schemas.openxmlformats.org/officeDocument/2006/relationships/image" Target="../media/image25.png"/><Relationship Id="rId7" Type="http://schemas.openxmlformats.org/officeDocument/2006/relationships/image" Target="../media/image24.svg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jpeg"/><Relationship Id="rId2" Type="http://schemas.openxmlformats.org/officeDocument/2006/relationships/image" Target="../media/image19.svg"/><Relationship Id="rId17" Type="http://schemas.openxmlformats.org/officeDocument/2006/relationships/notesSlide" Target="../notesSlides/notesSlide4.xml"/><Relationship Id="rId16" Type="http://schemas.openxmlformats.org/officeDocument/2006/relationships/slideLayout" Target="../slideLayouts/slideLayout13.xml"/><Relationship Id="rId15" Type="http://schemas.openxmlformats.org/officeDocument/2006/relationships/image" Target="../media/image32.svg"/><Relationship Id="rId14" Type="http://schemas.openxmlformats.org/officeDocument/2006/relationships/image" Target="../media/image31.png"/><Relationship Id="rId13" Type="http://schemas.openxmlformats.org/officeDocument/2006/relationships/image" Target="../media/image30.svg"/><Relationship Id="rId12" Type="http://schemas.openxmlformats.org/officeDocument/2006/relationships/image" Target="../media/image29.png"/><Relationship Id="rId11" Type="http://schemas.openxmlformats.org/officeDocument/2006/relationships/image" Target="../media/image28.svg"/><Relationship Id="rId10" Type="http://schemas.openxmlformats.org/officeDocument/2006/relationships/image" Target="../media/image27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svg"/><Relationship Id="rId8" Type="http://schemas.openxmlformats.org/officeDocument/2006/relationships/image" Target="../media/image39.png"/><Relationship Id="rId7" Type="http://schemas.openxmlformats.org/officeDocument/2006/relationships/image" Target="../media/image38.svg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svg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5" Type="http://schemas.openxmlformats.org/officeDocument/2006/relationships/image" Target="../media/image46.svg"/><Relationship Id="rId14" Type="http://schemas.openxmlformats.org/officeDocument/2006/relationships/image" Target="../media/image45.png"/><Relationship Id="rId13" Type="http://schemas.openxmlformats.org/officeDocument/2006/relationships/image" Target="../media/image44.svg"/><Relationship Id="rId12" Type="http://schemas.openxmlformats.org/officeDocument/2006/relationships/image" Target="../media/image43.png"/><Relationship Id="rId11" Type="http://schemas.openxmlformats.org/officeDocument/2006/relationships/image" Target="../media/image42.svg"/><Relationship Id="rId10" Type="http://schemas.openxmlformats.org/officeDocument/2006/relationships/image" Target="../media/image41.png"/><Relationship Id="rId1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hyperlink" Target="https://amz-xiaomai.pages.dev/market-research/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svg"/><Relationship Id="rId7" Type="http://schemas.openxmlformats.org/officeDocument/2006/relationships/image" Target="../media/image51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33.sv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54.sv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.png"/><Relationship Id="rId3" Type="http://schemas.openxmlformats.org/officeDocument/2006/relationships/image" Target="../media/image60.jpeg"/><Relationship Id="rId2" Type="http://schemas.openxmlformats.org/officeDocument/2006/relationships/image" Target="../media/image59.svg"/><Relationship Id="rId1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1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1700" y="1810173"/>
            <a:ext cx="2552700" cy="165777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680" b="1" dirty="0">
                <a:solidFill>
                  <a:srgbClr val="FFFFFF"/>
                </a:solidFill>
                <a:latin typeface="演示斜黑体" panose="00000A08000000000000" pitchFamily="34" charset="-122"/>
                <a:ea typeface="演示斜黑体" panose="00000A08000000000000" pitchFamily="34" charset="-122"/>
                <a:cs typeface="演示斜黑体" panose="00000A08000000000000" pitchFamily="34" charset="-120"/>
              </a:rPr>
              <a:t>001</a:t>
            </a:r>
            <a:endParaRPr lang="en-US" sz="7680" dirty="0"/>
          </a:p>
        </p:txBody>
      </p:sp>
      <p:sp>
        <p:nvSpPr>
          <p:cNvPr id="3" name="Text 1"/>
          <p:cNvSpPr/>
          <p:nvPr/>
        </p:nvSpPr>
        <p:spPr>
          <a:xfrm>
            <a:off x="5981700" y="3219451"/>
            <a:ext cx="6103620" cy="118744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4665" b="1" dirty="0">
                <a:solidFill>
                  <a:srgbClr val="FFFFFF"/>
                </a:solidFill>
                <a:latin typeface="演示斜黑体" panose="00000A08000000000000" pitchFamily="34" charset="-122"/>
                <a:ea typeface="演示斜黑体" panose="00000A08000000000000" pitchFamily="34" charset="-122"/>
                <a:cs typeface="演示斜黑体" panose="00000A08000000000000" pitchFamily="34" charset="-120"/>
              </a:rPr>
              <a:t>市场调研</a:t>
            </a:r>
            <a:endParaRPr lang="en-US" sz="4665" dirty="0"/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2588260" y="4681220"/>
            <a:ext cx="8596207" cy="1571413"/>
          </a:xfrm>
          <a:prstGeom prst="rect">
            <a:avLst/>
          </a:prstGeom>
        </p:spPr>
        <p:txBody>
          <a:bodyPr vert="horz" lIns="121920" tIns="60960" rIns="121920" bIns="6096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https://mp.weixin.qq.com/s?__biz=MjM5MzQ4NjcyMA==&amp;mid=2647814168&amp;idx=1&amp;sn=ee2119f2bd3b86a6f0370643dda08de8&amp;chksm=beb092f789c71be18a42c32e74f12e72c6a7223730d3cbbfeb3102f4bc3e3a3e78ae8b990107&amp;scene=178&amp;cur_album_id=4133096702251253768&amp;search_click_id=#rd</a:t>
            </a:r>
            <a:r>
              <a:rPr lang="en-US" altLang="zh-CN" sz="120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 </a:t>
            </a:r>
            <a:endParaRPr lang="zh-CN" altLang="en-US" sz="1200">
              <a:latin typeface="Noto Sans SC" panose="020B0200000000000000" pitchFamily="34" charset="-122"/>
              <a:ea typeface="Noto Sans SC" panose="020B0200000000000000" pitchFamily="34" charset="-122"/>
              <a:cs typeface="Arial" panose="020B0604020202020204" pitchFamily="34" charset="0"/>
            </a:endParaRPr>
          </a:p>
          <a:p>
            <a:endParaRPr lang="zh-CN" altLang="en-US" sz="1200">
              <a:latin typeface="Noto Sans SC" panose="020B0200000000000000" pitchFamily="34" charset="-122"/>
              <a:ea typeface="Noto Sans SC" panose="020B0200000000000000" pitchFamily="34" charset="-122"/>
              <a:cs typeface="Arial" panose="020B0604020202020204" pitchFamily="34" charset="0"/>
            </a:endParaRPr>
          </a:p>
          <a:p>
            <a:r>
              <a:rPr lang="zh-CN" altLang="en-US" sz="120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https://mp.weixin.qq.com/s/i1bJmU0yLHmqwwtm2io3Mw?lang=zh_CN</a:t>
            </a:r>
            <a:endParaRPr lang="zh-CN" altLang="en-US" sz="1200">
              <a:latin typeface="Noto Sans SC" panose="020B0200000000000000" pitchFamily="34" charset="-122"/>
              <a:ea typeface="Noto Sans SC" panose="020B0200000000000000" pitchFamily="34" charset="-122"/>
              <a:cs typeface="Arial" panose="020B0604020202020204" pitchFamily="34" charset="0"/>
            </a:endParaRPr>
          </a:p>
          <a:p>
            <a:endParaRPr lang="zh-CN" altLang="en-US" sz="1200">
              <a:latin typeface="Noto Sans SC" panose="020B0200000000000000" pitchFamily="34" charset="-122"/>
              <a:ea typeface="Noto Sans SC" panose="020B0200000000000000" pitchFamily="34" charset="-122"/>
              <a:cs typeface="Arial" panose="020B0604020202020204" pitchFamily="34" charset="0"/>
            </a:endParaRPr>
          </a:p>
          <a:p>
            <a:endParaRPr lang="zh-CN" altLang="en-US" sz="1200">
              <a:latin typeface="Noto Sans SC" panose="020B0200000000000000" pitchFamily="34" charset="-122"/>
              <a:ea typeface="Noto Sans SC" panose="020B0200000000000000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28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一、市场调研</a:t>
            </a:r>
            <a:r>
              <a:rPr lang="en-US" altLang="zh-CN" sz="28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——</a:t>
            </a:r>
            <a:r>
              <a:rPr lang="zh-CN" altLang="en-US" sz="28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目的</a:t>
            </a:r>
            <a:endParaRPr lang="zh-CN" altLang="en-US" sz="28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对整个新进入的品类进行一个大致的摸排</a:t>
            </a:r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锁定</a:t>
            </a:r>
            <a:r>
              <a:rPr lang="zh-CN" altLang="en-US" sz="2400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对标竞品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，确定</a:t>
            </a:r>
            <a:r>
              <a:rPr lang="zh-CN" altLang="en-US" sz="2400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推广方向</a:t>
            </a:r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深度研究整个类目的</a:t>
            </a:r>
            <a:r>
              <a:rPr lang="en-US" altLang="zh-CN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listing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（文案</a:t>
            </a:r>
            <a:r>
              <a:rPr lang="en-US" altLang="zh-CN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图片</a:t>
            </a:r>
            <a:r>
              <a:rPr lang="en-US" altLang="zh-CN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广告数据</a:t>
            </a:r>
            <a:r>
              <a:rPr lang="en-US" altLang="zh-CN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推广策略</a:t>
            </a:r>
            <a:r>
              <a:rPr lang="en-US" altLang="zh-CN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评价线），为</a:t>
            </a:r>
            <a:r>
              <a:rPr lang="en-US" altLang="zh-CN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listing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文案撰写奠定基础</a:t>
            </a:r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深挖类目痛点（</a:t>
            </a:r>
            <a:r>
              <a:rPr lang="zh-CN" altLang="en-US" sz="2400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差评方向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）</a:t>
            </a:r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建立我们产品的</a:t>
            </a:r>
            <a:r>
              <a:rPr lang="zh-CN" altLang="en-US" sz="2400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核心卖点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，</a:t>
            </a:r>
            <a:r>
              <a:rPr lang="zh-CN" altLang="en-US" sz="2400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推广方向</a:t>
            </a:r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为推广策略，定价策略及推广计划的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  <a:sym typeface="+mn-ea"/>
              </a:rPr>
              <a:t>制订</a:t>
            </a:r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，做</a:t>
            </a:r>
            <a:r>
              <a:rPr lang="zh-CN" altLang="en-US" sz="2400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数据基础</a:t>
            </a:r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  <a:sym typeface="+mn-ea"/>
              </a:rPr>
              <a:t>市调结论：</a:t>
            </a:r>
            <a:r>
              <a:rPr lang="zh-CN" altLang="en-US" sz="2400" b="1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  <a:sym typeface="+mn-ea"/>
              </a:rPr>
              <a:t>让运营的线路更清晰，推广链路更有信心</a:t>
            </a:r>
            <a:endParaRPr lang="en-US" altLang="zh-CN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endParaRPr lang="en-US" altLang="zh-CN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22380" y="5888567"/>
            <a:ext cx="641351" cy="635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  <a:sym typeface="+mn-ea"/>
              </a:rPr>
              <a:t>市场调研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  <a:sym typeface="+mn-ea"/>
              </a:rPr>
              <a:t> --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目标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锁定对核心标竞对（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短</a:t>
            </a:r>
            <a:r>
              <a:rPr lang="en-US" altLang="zh-CN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--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中</a:t>
            </a:r>
            <a:r>
              <a:rPr lang="en-US" altLang="zh-CN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--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长期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）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广泛分析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--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择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优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记录（优秀链接的文案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--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主图视觉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--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推广手法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--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评价手段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--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差评等）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构建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竞品库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——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筛选三类定投对象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ASIN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整理调研表，出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调研结论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差评痛点分析方向：会同开发一起交流讨论调研表及结论，给出下一阶段</a:t>
            </a:r>
            <a:r>
              <a:rPr lang="zh-CN" altLang="en-US">
                <a:highlight>
                  <a:srgbClr val="FFFF00"/>
                </a:highligh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选品优化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或</a:t>
            </a:r>
            <a:r>
              <a:rPr lang="zh-CN" altLang="en-US" b="1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变体方向及策略</a:t>
            </a:r>
            <a:endParaRPr lang="zh-CN" altLang="en-US" b="1">
              <a:solidFill>
                <a:srgbClr val="FF0000"/>
              </a:solidFill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endParaRPr lang="zh-CN" altLang="en-US" b="1">
              <a:solidFill>
                <a:srgbClr val="FF0000"/>
              </a:solidFill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知己知彼</a:t>
            </a:r>
            <a:endParaRPr lang="zh-CN" altLang="en-US" b="1">
              <a:solidFill>
                <a:srgbClr val="FF0000"/>
              </a:solidFill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了解对手玩家分布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推广特点</a:t>
            </a:r>
            <a:endParaRPr lang="zh-CN" altLang="en-US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运营实力等等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233"/>
            <a:ext cx="10515600" cy="1144693"/>
          </a:xfrm>
        </p:spPr>
        <p:txBody>
          <a:bodyPr/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市场调研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从哪几个维度做？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423247"/>
            <a:ext cx="10515600" cy="4753187"/>
          </a:xfrm>
        </p:spPr>
        <p:txBody>
          <a:bodyPr/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头部垄断程度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市场容量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类目竞争度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品类市场摸排（价格分布，评分，评价基数，玩家分布）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切入点</a:t>
            </a:r>
            <a:r>
              <a:rPr lang="en-US" altLang="zh-CN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（涉及痛点调研，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改良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）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推广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/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获客成本</a:t>
            </a:r>
            <a:r>
              <a:rPr lang="en-US" altLang="zh-CN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CPA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预估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上新率</a:t>
            </a:r>
            <a:r>
              <a:rPr lang="en-US" altLang="zh-CN">
                <a:highlight>
                  <a:srgbClr val="FFFF00"/>
                </a:highligh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</a:t>
            </a:r>
            <a:r>
              <a:rPr lang="zh-CN" altLang="en-US">
                <a:highlight>
                  <a:srgbClr val="FFFF00"/>
                </a:highligh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（评价少，</a:t>
            </a:r>
            <a:r>
              <a:rPr lang="en-US" altLang="zh-CN">
                <a:highlight>
                  <a:srgbClr val="FFFF00"/>
                </a:highligh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1-3</a:t>
            </a:r>
            <a:r>
              <a:rPr lang="zh-CN" altLang="en-US">
                <a:highlight>
                  <a:srgbClr val="FFFF00"/>
                </a:highligh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个月的新品）</a:t>
            </a:r>
            <a:endParaRPr lang="zh-CN" altLang="en-US">
              <a:highlight>
                <a:srgbClr val="FFFF00"/>
              </a:highlight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上新成功率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(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选品维度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)</a:t>
            </a:r>
            <a:b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</a:b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利润率分析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预算投入模型预估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为什么强调</a:t>
            </a:r>
            <a:r>
              <a:rPr lang="en-US" altLang="zh-CN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“</a:t>
            </a: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笨</a:t>
            </a:r>
            <a:r>
              <a:rPr lang="en-US" altLang="zh-CN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”</a:t>
            </a: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方法？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以搜索词进入，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感知关键词搜索结果页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的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竞争度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和市场情况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强调真实感，对要进入的品类，产生基本印象 →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加深印象</a:t>
            </a:r>
            <a:r>
              <a:rPr lang="en-US" alt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  → 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确切记忆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工具下的结论，太宏观，看起来</a:t>
            </a:r>
            <a:r>
              <a:rPr lang="zh-CN" altLang="en-US">
                <a:solidFill>
                  <a:srgbClr val="FF0000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高大上</a:t>
            </a:r>
            <a:r>
              <a:rPr lang="zh-CN" altLang="en-US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，实则无用，参考价值有限</a:t>
            </a:r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endParaRPr lang="zh-CN" altLang="en-US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0951" y="1517651"/>
            <a:ext cx="3689351" cy="379095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3651" y="1219200"/>
            <a:ext cx="5010151" cy="4451349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2500" y="1562100"/>
            <a:ext cx="622300" cy="590551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864351" y="1631951"/>
            <a:ext cx="3968749" cy="5461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615" b="1" dirty="0">
                <a:solidFill>
                  <a:srgbClr val="005CF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市场调研的核心方法</a:t>
            </a:r>
            <a:endParaRPr lang="en-US" sz="2615" dirty="0"/>
          </a:p>
        </p:txBody>
      </p:sp>
      <p:sp>
        <p:nvSpPr>
          <p:cNvPr id="7" name="Text 1"/>
          <p:cNvSpPr/>
          <p:nvPr/>
        </p:nvSpPr>
        <p:spPr>
          <a:xfrm>
            <a:off x="6864351" y="2260600"/>
            <a:ext cx="3968749" cy="27305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65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精准关键词</a:t>
            </a:r>
            <a:r>
              <a:rPr lang="en-US" sz="186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的分析</a:t>
            </a:r>
            <a:r>
              <a:rPr lang="en-US" sz="18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</a:t>
            </a:r>
            <a:br>
              <a:rPr lang="en-US" sz="18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8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建立市场体感的第一步
</a:t>
            </a:r>
            <a:endParaRPr lang="en-US" sz="1865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86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三类对标竞品的锁定</a:t>
            </a:r>
            <a:r>
              <a:rPr lang="en-US" sz="18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</a:t>
            </a:r>
            <a:br>
              <a:rPr lang="en-US" sz="18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8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锚定成长路径的关键</a:t>
            </a:r>
            <a:endParaRPr lang="en-US" sz="1865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723900" y="241300"/>
            <a:ext cx="6860540" cy="1325880"/>
          </a:xfrm>
        </p:spPr>
        <p:txBody>
          <a:bodyPr/>
          <a:p>
            <a:r>
              <a:rPr 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  <a:sym typeface="+mn-ea"/>
              </a:rPr>
              <a:t>案例： Salt and Pepper Grinder Set</a:t>
            </a:r>
            <a:endParaRPr lang="zh-CN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zh-CN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调研前，</a:t>
            </a:r>
            <a:r>
              <a:rPr lang="zh-CN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选对词</a:t>
            </a:r>
            <a:r>
              <a:rPr lang="en-US" altLang="zh-CN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 </a:t>
            </a:r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很关键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选词太小，太精准，会对</a:t>
            </a:r>
            <a:r>
              <a:rPr lang="zh-CN" altLang="en-US" b="1">
                <a:solidFill>
                  <a:srgbClr val="FF0000"/>
                </a:solidFill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大红海</a:t>
            </a:r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市场形成误判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选词太</a:t>
            </a:r>
            <a:r>
              <a:rPr lang="zh-CN" altLang="en-US">
                <a:solidFill>
                  <a:srgbClr val="FF0000"/>
                </a:solidFill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大</a:t>
            </a:r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，对藏在大红海中的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细分蓝海</a:t>
            </a:r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把握不住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大中取小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小中看大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0" indent="0">
              <a:buNone/>
            </a:pPr>
            <a:endParaRPr lang="zh-CN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选品启示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选红海中的蓝海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6527" y="56727"/>
            <a:ext cx="3037840" cy="66082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69280" y="660400"/>
            <a:ext cx="6317827" cy="1325880"/>
          </a:xfrm>
        </p:spPr>
        <p:txBody>
          <a:bodyPr>
            <a:normAutofit/>
          </a:bodyPr>
          <a:p>
            <a:r>
              <a:rPr lang="zh-CN" altLang="en-US">
                <a:highlight>
                  <a:srgbClr val="FFFF00"/>
                </a:highlight>
              </a:rPr>
              <a:t>B0GVP31F2F</a:t>
            </a:r>
            <a:endParaRPr lang="zh-CN" altLang="en-US" sz="1335">
              <a:highlight>
                <a:srgbClr val="FFFF00"/>
              </a:highlight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16187" y="833967"/>
            <a:ext cx="3162300" cy="850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87" y="2109893"/>
            <a:ext cx="3975100" cy="2273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40553" y="426720"/>
            <a:ext cx="10525760" cy="63601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723900" y="241300"/>
            <a:ext cx="6860540" cy="1325880"/>
          </a:xfrm>
        </p:spPr>
        <p:txBody>
          <a:bodyPr/>
          <a:p>
            <a:r>
              <a:rPr lang="zh-CN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  <a:sym typeface="+mn-ea"/>
              </a:rPr>
              <a:t>案例： Salt and Pepper Grinder Set</a:t>
            </a:r>
            <a:endParaRPr lang="zh-CN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zh-CN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调研前，</a:t>
            </a:r>
            <a:r>
              <a:rPr lang="zh-CN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选对词</a:t>
            </a:r>
            <a:r>
              <a:rPr lang="en-US" altLang="zh-CN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 </a:t>
            </a:r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很关键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选词太小，太精准，会对</a:t>
            </a:r>
            <a:r>
              <a:rPr lang="zh-CN" altLang="en-US" b="1">
                <a:solidFill>
                  <a:srgbClr val="FF0000"/>
                </a:solidFill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大红海</a:t>
            </a:r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市场形成误判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选词太大，对藏在大红海中的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细分蓝海</a:t>
            </a:r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把握不住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大中取小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小中看大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0" indent="0">
              <a:buNone/>
            </a:pPr>
            <a:endParaRPr lang="zh-CN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选品启示</a:t>
            </a:r>
            <a:endParaRPr lang="zh-CN" altLang="en-US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选红海中的蓝海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1600" y="0"/>
            <a:ext cx="2522220" cy="39488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867" y="241300"/>
            <a:ext cx="2623820" cy="35932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953" y="3903133"/>
            <a:ext cx="5565140" cy="281008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 t="27891" b="27891"/>
          <a:stretch>
            <a:fillRect/>
          </a:stretch>
        </p:blipFill>
        <p:spPr>
          <a:xfrm>
            <a:off x="0" y="0"/>
            <a:ext cx="12192000" cy="35941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7000" y="2895600"/>
            <a:ext cx="1352551" cy="135255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82751" y="3181351"/>
            <a:ext cx="781051" cy="781051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844551" y="4451349"/>
            <a:ext cx="2457451" cy="3048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95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核心精准关键词</a:t>
            </a:r>
            <a:endParaRPr lang="en-US" sz="1495" b="1" dirty="0">
              <a:solidFill>
                <a:srgbClr val="FF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</p:txBody>
      </p:sp>
      <p:sp>
        <p:nvSpPr>
          <p:cNvPr id="7" name="Text 1"/>
          <p:cNvSpPr/>
          <p:nvPr/>
        </p:nvSpPr>
        <p:spPr>
          <a:xfrm>
            <a:off x="844551" y="4914900"/>
            <a:ext cx="2457451" cy="1524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找到产品的核心精准关键词，这些关键词能够精准定位产品或目标用户需求。</a:t>
            </a:r>
            <a:endParaRPr lang="en-US" sz="1495" dirty="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76700" y="2940049"/>
            <a:ext cx="1352551" cy="1352551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62451" y="3225800"/>
            <a:ext cx="781051" cy="781051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>
            <a:off x="3524251" y="4451349"/>
            <a:ext cx="2457451" cy="3048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买家和卖家的视角</a:t>
            </a:r>
            <a:endParaRPr lang="en-US" sz="1495" dirty="0"/>
          </a:p>
        </p:txBody>
      </p:sp>
      <p:sp>
        <p:nvSpPr>
          <p:cNvPr id="11" name="Text 3"/>
          <p:cNvSpPr/>
          <p:nvPr/>
        </p:nvSpPr>
        <p:spPr>
          <a:xfrm>
            <a:off x="3524251" y="4914900"/>
            <a:ext cx="2457451" cy="1524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通过前台搜索结果，从买家和卖家的角度分析</a:t>
            </a:r>
            <a:r>
              <a:rPr lang="en-US" sz="149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主图、标题、价格</a:t>
            </a:r>
            <a:r>
              <a:rPr lang="en-US" sz="14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等信息。</a:t>
            </a:r>
            <a:endParaRPr lang="en-US" sz="1495" dirty="0"/>
          </a:p>
        </p:txBody>
      </p:sp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56400" y="2914651"/>
            <a:ext cx="1352551" cy="1352551"/>
          </a:xfrm>
          <a:prstGeom prst="rect">
            <a:avLst/>
          </a:prstGeom>
        </p:spPr>
      </p:pic>
      <p:pic>
        <p:nvPicPr>
          <p:cNvPr id="13" name="Image 7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42151" y="3225800"/>
            <a:ext cx="781051" cy="781051"/>
          </a:xfrm>
          <a:prstGeom prst="rect">
            <a:avLst/>
          </a:prstGeom>
        </p:spPr>
      </p:pic>
      <p:sp>
        <p:nvSpPr>
          <p:cNvPr id="14" name="Text 4"/>
          <p:cNvSpPr/>
          <p:nvPr/>
        </p:nvSpPr>
        <p:spPr>
          <a:xfrm>
            <a:off x="6203951" y="4451349"/>
            <a:ext cx="2457451" cy="3048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类目基本盘梳理</a:t>
            </a:r>
            <a:endParaRPr lang="en-US" sz="1495" dirty="0"/>
          </a:p>
        </p:txBody>
      </p:sp>
      <p:sp>
        <p:nvSpPr>
          <p:cNvPr id="15" name="Text 5"/>
          <p:cNvSpPr/>
          <p:nvPr/>
        </p:nvSpPr>
        <p:spPr>
          <a:xfrm>
            <a:off x="6203951" y="4914900"/>
            <a:ext cx="2457451" cy="1524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翻页搜索过程中，梳理出</a:t>
            </a:r>
            <a:r>
              <a:rPr lang="en-US" sz="149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高低价区产品特点</a:t>
            </a:r>
            <a:r>
              <a:rPr lang="en-US" sz="14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及主流风格，</a:t>
            </a:r>
            <a:r>
              <a:rPr lang="en-US" sz="149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获得直接市场认知</a:t>
            </a:r>
            <a:r>
              <a:rPr lang="en-US" sz="14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。</a:t>
            </a:r>
            <a:endParaRPr lang="en-US" sz="1495" dirty="0"/>
          </a:p>
        </p:txBody>
      </p:sp>
      <p:pic>
        <p:nvPicPr>
          <p:cNvPr id="16" name="Image 8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36100" y="2914651"/>
            <a:ext cx="1352551" cy="1352551"/>
          </a:xfrm>
          <a:prstGeom prst="rect">
            <a:avLst/>
          </a:prstGeom>
        </p:spPr>
      </p:pic>
      <p:pic>
        <p:nvPicPr>
          <p:cNvPr id="17" name="Image 9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21851" y="3200400"/>
            <a:ext cx="781051" cy="781051"/>
          </a:xfrm>
          <a:prstGeom prst="rect">
            <a:avLst/>
          </a:prstGeom>
        </p:spPr>
      </p:pic>
      <p:sp>
        <p:nvSpPr>
          <p:cNvPr id="18" name="Text 6"/>
          <p:cNvSpPr/>
          <p:nvPr/>
        </p:nvSpPr>
        <p:spPr>
          <a:xfrm>
            <a:off x="8883651" y="4451349"/>
            <a:ext cx="2457451" cy="3048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不可替代的细节</a:t>
            </a:r>
            <a:endParaRPr lang="en-US" sz="1495" dirty="0"/>
          </a:p>
        </p:txBody>
      </p:sp>
      <p:sp>
        <p:nvSpPr>
          <p:cNvPr id="19" name="Text 7"/>
          <p:cNvSpPr/>
          <p:nvPr/>
        </p:nvSpPr>
        <p:spPr>
          <a:xfrm>
            <a:off x="8883651" y="4914900"/>
            <a:ext cx="2457451" cy="1524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细节无法通过工具报告获取，需在</a:t>
            </a:r>
            <a:r>
              <a:rPr lang="en-US" sz="149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摸排过程中获取直观感受</a:t>
            </a:r>
            <a:r>
              <a:rPr lang="en-US" sz="14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。</a:t>
            </a:r>
            <a:endParaRPr lang="en-US" sz="1495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0551" y="158751"/>
            <a:ext cx="11010900" cy="11557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735" b="1" dirty="0">
                <a:solidFill>
                  <a:srgbClr val="005CF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三类对标竞品的锁定</a:t>
            </a:r>
            <a:endParaRPr lang="en-US" sz="3735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rcRect l="13981" r="13981"/>
          <a:stretch>
            <a:fillRect/>
          </a:stretch>
        </p:blipFill>
        <p:spPr>
          <a:xfrm>
            <a:off x="4292600" y="1917700"/>
            <a:ext cx="3606800" cy="36068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71900" y="1530351"/>
            <a:ext cx="1047751" cy="1047751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64000" y="1866900"/>
            <a:ext cx="444500" cy="374651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33400" y="1524000"/>
            <a:ext cx="3003551" cy="1644651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168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短期对标</a:t>
            </a: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针对</a:t>
            </a:r>
            <a:r>
              <a:rPr lang="en-US" sz="1680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快速起量</a:t>
            </a: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的新品，通过分析它们的</a:t>
            </a:r>
            <a:r>
              <a:rPr lang="en-US" sz="1680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推广策略</a:t>
            </a: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，为新品</a:t>
            </a:r>
            <a:r>
              <a:rPr lang="en-US" sz="1680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上线初期提供有效的参考</a:t>
            </a: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。</a:t>
            </a:r>
            <a:endParaRPr lang="en-US" sz="1680" dirty="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71900" y="4997451"/>
            <a:ext cx="1047751" cy="1047751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13200" y="5334000"/>
            <a:ext cx="565151" cy="374651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>
            <a:off x="533400" y="4699000"/>
            <a:ext cx="3003551" cy="1644651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168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中期对标</a:t>
            </a: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针对运行3个月的竞品，分析推广节奏，为新品的中期优化提供借鉴。</a:t>
            </a:r>
            <a:endParaRPr lang="en-US" sz="1680" dirty="0"/>
          </a:p>
        </p:txBody>
      </p:sp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72351" y="4997451"/>
            <a:ext cx="1047751" cy="1047751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13651" y="5334000"/>
            <a:ext cx="571500" cy="374651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8655049" y="4699000"/>
            <a:ext cx="3003551" cy="1644651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8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长期对标</a:t>
            </a: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选择上架半年至一年的稳定产品，学习其定价及用户留存策略，为新品冲刺提供目标。</a:t>
            </a:r>
            <a:endParaRPr lang="en-US" sz="1680" dirty="0"/>
          </a:p>
        </p:txBody>
      </p:sp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72351" y="1530351"/>
            <a:ext cx="1047751" cy="1047751"/>
          </a:xfrm>
          <a:prstGeom prst="rect">
            <a:avLst/>
          </a:prstGeom>
        </p:spPr>
      </p:pic>
      <p:pic>
        <p:nvPicPr>
          <p:cNvPr id="15" name="Image 9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13651" y="1866900"/>
            <a:ext cx="577851" cy="374651"/>
          </a:xfrm>
          <a:prstGeom prst="rect">
            <a:avLst/>
          </a:prstGeom>
        </p:spPr>
      </p:pic>
      <p:sp>
        <p:nvSpPr>
          <p:cNvPr id="16" name="Text 4"/>
          <p:cNvSpPr/>
          <p:nvPr/>
        </p:nvSpPr>
        <p:spPr>
          <a:xfrm>
            <a:off x="8655049" y="1524000"/>
            <a:ext cx="3003551" cy="1644651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80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排除</a:t>
            </a:r>
            <a:r>
              <a:rPr lang="en-US" sz="1680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非健康链接</a:t>
            </a: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68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在筛选竞品时，确保运营逻辑可持续，避免低价冲量的产品。</a:t>
            </a:r>
            <a:endParaRPr lang="en-US" sz="1680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80" b="1" dirty="0"/>
              <a:t>TK</a:t>
            </a:r>
            <a:r>
              <a:rPr lang="zh-CN" altLang="en-US" sz="1680" b="1" dirty="0"/>
              <a:t>带起量</a:t>
            </a:r>
            <a:endParaRPr lang="zh-CN" altLang="en-US" sz="1680" b="1" dirty="0"/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80" b="1" dirty="0"/>
              <a:t>站外起量</a:t>
            </a:r>
            <a:endParaRPr lang="zh-CN" altLang="en-US" sz="1680" b="1" dirty="0"/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80" b="1" dirty="0"/>
              <a:t>刷测起量</a:t>
            </a:r>
            <a:endParaRPr lang="zh-CN" altLang="en-US" sz="1680" b="1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422380" y="5888567"/>
            <a:ext cx="641351" cy="63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172633" y="893233"/>
            <a:ext cx="9915313" cy="39077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案例：</a:t>
            </a:r>
            <a:endParaRPr lang="zh-CN" altLang="en-US" sz="3200" b="1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2400" b="1">
                <a:solidFill>
                  <a:srgbClr val="FF0000"/>
                </a:solidFill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  <a:sym typeface="+mn-ea"/>
              </a:rPr>
              <a:t>Salt and Pepper Grinder Set</a:t>
            </a:r>
            <a:endParaRPr lang="zh-CN" altLang="en-US" sz="2400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2400" b="1">
                <a:solidFill>
                  <a:srgbClr val="FF0000"/>
                </a:solidFill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womens underwear</a:t>
            </a:r>
            <a:endParaRPr lang="zh-CN" sz="2400" b="1">
              <a:solidFill>
                <a:srgbClr val="FF0000"/>
              </a:solidFill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sz="2400" b="1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sz="2400" b="1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en-US" altLang="zh-CN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DS </a:t>
            </a: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话术：帮我找一下</a:t>
            </a:r>
            <a:r>
              <a:rPr lang="zh-CN" sz="2400" b="1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  <a:sym typeface="+mn-ea"/>
              </a:rPr>
              <a:t>womens underwear</a:t>
            </a: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的同义词，不同的表达，场景，所有的关键词， 英文，品名，地道的说法等</a:t>
            </a:r>
            <a:endParaRPr lang="zh-CN" altLang="en-US" sz="2400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 sz="2400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endParaRPr lang="zh-CN" altLang="en-US" sz="2400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r>
              <a:rPr lang="zh-CN" altLang="en-US" sz="2400">
                <a:solidFill>
                  <a:srgbClr val="FF0000"/>
                </a:solidFill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在线资料：</a:t>
            </a:r>
            <a:r>
              <a:rPr lang="zh-CN" altLang="en-US" sz="2400">
                <a:solidFill>
                  <a:srgbClr val="FF0000"/>
                </a:solidFill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  <a:hlinkClick r:id="rId1"/>
              </a:rPr>
              <a:t>市调案例</a:t>
            </a:r>
            <a:endParaRPr lang="zh-CN" altLang="en-US" sz="2400">
              <a:solidFill>
                <a:srgbClr val="FF0000"/>
              </a:solidFill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90787" y="381000"/>
            <a:ext cx="7007013" cy="4603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sz="2400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5. 通过市调探知、锚定对手的推广路径曲线</a:t>
            </a:r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7127" y="6027420"/>
            <a:ext cx="7007013" cy="5029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p>
            <a:r>
              <a:rPr lang="zh-CN" altLang="en-US" sz="1335"/>
              <a:t>https://mp.weixin.qq.com/s/i1bJmU0yLHmqwwtm2io3Mw?lang=zh_CN</a:t>
            </a:r>
            <a:r>
              <a:rPr lang="en-US" altLang="zh-CN" sz="1335"/>
              <a:t> </a:t>
            </a:r>
            <a:endParaRPr lang="en-US" altLang="zh-CN" sz="1335"/>
          </a:p>
        </p:txBody>
      </p:sp>
      <p:sp>
        <p:nvSpPr>
          <p:cNvPr id="4" name="文本框 3"/>
          <p:cNvSpPr txBox="1"/>
          <p:nvPr/>
        </p:nvSpPr>
        <p:spPr>
          <a:xfrm>
            <a:off x="965200" y="1656927"/>
            <a:ext cx="706628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Arial" panose="020B0604020202020204" pitchFamily="34" charset="0"/>
              <a:buNone/>
            </a:pPr>
            <a:r>
              <a:rPr lang="zh-CN" altLang="en-US" sz="2400" b="1"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0831 深入分析竞争对手的运营手法推广策略 2.0 （又是一篇万字长文）</a:t>
            </a:r>
            <a:endParaRPr lang="zh-CN" altLang="en-US" sz="2400" b="1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400">
              <a:latin typeface="Noto Sans SC Medium" panose="020B0200000000000000" charset="-122"/>
              <a:ea typeface="Noto Sans SC Medium" panose="020B0200000000000000" charset="-122"/>
              <a:cs typeface="Noto Sans SC Medium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价格线</a:t>
            </a:r>
            <a:r>
              <a:rPr lang="en-US" altLang="zh-CN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 </a:t>
            </a: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（</a:t>
            </a:r>
            <a:r>
              <a:rPr lang="en-US" altLang="zh-CN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keepa, </a:t>
            </a: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卖家精灵插件：</a:t>
            </a:r>
            <a:r>
              <a:rPr lang="en-US" altLang="zh-CN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Coupon</a:t>
            </a: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，价格折扣，秒杀</a:t>
            </a:r>
            <a:r>
              <a:rPr lang="en-US" altLang="zh-CN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LD-BD</a:t>
            </a: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）</a:t>
            </a:r>
            <a:endParaRPr lang="zh-CN" altLang="en-US" sz="2400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>
                <a:highlight>
                  <a:srgbClr val="FFFF00"/>
                </a:highlight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评价线</a:t>
            </a:r>
            <a:endParaRPr lang="zh-CN" altLang="en-US" sz="2400">
              <a:highlight>
                <a:srgbClr val="FFFF00"/>
              </a:highlight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排名上升曲线</a:t>
            </a:r>
            <a:endParaRPr lang="zh-CN" altLang="en-US" sz="2400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>
                <a:latin typeface="Noto Sans SC DemiLight" panose="020B0200000000000000" charset="-122"/>
                <a:ea typeface="Noto Sans SC DemiLight" panose="020B0200000000000000" charset="-122"/>
                <a:cs typeface="Noto Sans SC DemiLight" panose="020B0200000000000000" charset="-122"/>
              </a:rPr>
              <a:t>广告线</a:t>
            </a:r>
            <a:endParaRPr lang="zh-CN" altLang="en-US" sz="2400">
              <a:latin typeface="Noto Sans SC DemiLight" panose="020B0200000000000000" charset="-122"/>
              <a:ea typeface="Noto Sans SC DemiLight" panose="020B0200000000000000" charset="-122"/>
              <a:cs typeface="Noto Sans SC DemiLight" panose="020B0200000000000000" charset="-122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3800" y="711200"/>
            <a:ext cx="9804400" cy="863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rcRect t="10015" b="10015"/>
          <a:stretch>
            <a:fillRect/>
          </a:stretch>
        </p:blipFill>
        <p:spPr>
          <a:xfrm>
            <a:off x="1193800" y="1866900"/>
            <a:ext cx="4902200" cy="245745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6210300" cy="6858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3800" y="711200"/>
            <a:ext cx="9804400" cy="8636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735" b="1" dirty="0">
                <a:solidFill>
                  <a:srgbClr val="005CF3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调研的实际应用</a:t>
            </a:r>
            <a:endParaRPr lang="en-US" sz="3735" dirty="0"/>
          </a:p>
        </p:txBody>
      </p:sp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3800" y="4533900"/>
            <a:ext cx="5016500" cy="1619251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409700" y="4730751"/>
            <a:ext cx="4584700" cy="1225551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65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样本量与深度分析</a:t>
            </a:r>
            <a:r>
              <a:rPr lang="en-US" sz="1865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</a:t>
            </a:r>
            <a:br>
              <a:rPr lang="en-US" sz="1865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865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从广撒网到深聚焦</a:t>
            </a:r>
            <a:endParaRPr lang="en-US" sz="1865" dirty="0"/>
          </a:p>
        </p:txBody>
      </p:sp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4451" y="1866900"/>
            <a:ext cx="5016500" cy="4286251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>
            <a:off x="6724651" y="2501900"/>
            <a:ext cx="4356100" cy="3181351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65" b="1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调研对运营决策的支撑</a:t>
            </a:r>
            <a:r>
              <a:rPr lang="en-US" sz="1865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</a:t>
            </a:r>
            <a:br>
              <a:rPr lang="en-US" sz="1865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865" dirty="0">
                <a:solidFill>
                  <a:srgbClr val="FFFF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全链路策略制定</a:t>
            </a:r>
            <a:endParaRPr lang="en-US" sz="1865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46151" y="717549"/>
            <a:ext cx="6515100" cy="7366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985" b="1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样本量与深度分析</a:t>
            </a:r>
            <a:endParaRPr lang="en-US" sz="2985" dirty="0"/>
          </a:p>
        </p:txBody>
      </p:sp>
      <p:sp>
        <p:nvSpPr>
          <p:cNvPr id="5" name="Text 1"/>
          <p:cNvSpPr/>
          <p:nvPr/>
        </p:nvSpPr>
        <p:spPr>
          <a:xfrm>
            <a:off x="952500" y="1708151"/>
            <a:ext cx="4546600" cy="123824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75" b="1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大样本支持</a:t>
            </a:r>
            <a: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首先扫描20-50条竞品Listing，进一步聚焦10条左右进行深入分析。</a:t>
            </a:r>
            <a:endParaRPr lang="en-US" sz="1775" dirty="0"/>
          </a:p>
        </p:txBody>
      </p:sp>
      <p:sp>
        <p:nvSpPr>
          <p:cNvPr id="6" name="Text 2"/>
          <p:cNvSpPr/>
          <p:nvPr/>
        </p:nvSpPr>
        <p:spPr>
          <a:xfrm>
            <a:off x="952500" y="3295651"/>
            <a:ext cx="4546600" cy="123824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75" b="1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分析内容</a:t>
            </a:r>
            <a: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重点分析Listing中的标题、五点描述、视觉呈现逻辑，确保全面了解市场需求。</a:t>
            </a:r>
            <a:endParaRPr lang="en-US" sz="1775" dirty="0"/>
          </a:p>
        </p:txBody>
      </p:sp>
      <p:sp>
        <p:nvSpPr>
          <p:cNvPr id="7" name="Text 3"/>
          <p:cNvSpPr/>
          <p:nvPr/>
        </p:nvSpPr>
        <p:spPr>
          <a:xfrm>
            <a:off x="952500" y="4883149"/>
            <a:ext cx="4546600" cy="123824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75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推广策略反推</a:t>
            </a:r>
            <a: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通过排名和</a:t>
            </a:r>
            <a:r>
              <a:rPr lang="en-US" sz="177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广告位</a:t>
            </a:r>
            <a:r>
              <a:rPr lang="en-US" sz="177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分布，反推竞品的广告架构和预算分配。</a:t>
            </a:r>
            <a:endParaRPr lang="en-US" sz="1775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8600" y="1143000"/>
            <a:ext cx="5689600" cy="666751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615" b="1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调研对运营决策的支撑</a:t>
            </a:r>
            <a:endParaRPr lang="en-US" sz="2615" dirty="0"/>
          </a:p>
        </p:txBody>
      </p:sp>
      <p:sp>
        <p:nvSpPr>
          <p:cNvPr id="4" name="Text 1"/>
          <p:cNvSpPr/>
          <p:nvPr/>
        </p:nvSpPr>
        <p:spPr>
          <a:xfrm>
            <a:off x="5308600" y="2133600"/>
            <a:ext cx="5689600" cy="42799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95" b="1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明确</a:t>
            </a:r>
            <a:r>
              <a:rPr lang="en-US" sz="1495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定价策略</a:t>
            </a: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对标竞品的日单量和价格带为定价策略和备货计划提供参考。
</a:t>
            </a:r>
            <a:endParaRPr lang="en-US" sz="1495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495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转化痛点为卖点</a:t>
            </a:r>
            <a:r>
              <a:rPr lang="en-US" sz="149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从差评提炼痛点，形成Listing的核心卖点，提高竞争力。
</a:t>
            </a:r>
            <a:endParaRPr lang="en-US" sz="1495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495" b="1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广告体系的依据</a:t>
            </a: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根据竞品推广节奏和广告打法，制定新品的</a:t>
            </a:r>
            <a:r>
              <a:rPr lang="en-US" sz="149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广告策略</a:t>
            </a: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。
</a:t>
            </a:r>
            <a:endParaRPr lang="en-US" sz="1495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495" b="1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整合分析结果</a:t>
            </a: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:</a:t>
            </a:r>
            <a:b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</a:b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 通过整理对标竞品的细节，积累</a:t>
            </a:r>
            <a:r>
              <a:rPr lang="en-US" sz="149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文案撰写和图片需求的素材</a:t>
            </a:r>
            <a:r>
              <a:rPr lang="en-US" sz="1495" dirty="0">
                <a:solidFill>
                  <a:srgbClr val="383838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。</a:t>
            </a:r>
            <a:endParaRPr lang="en-US" sz="1495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rcRect l="30154" r="30154"/>
          <a:stretch>
            <a:fillRect/>
          </a:stretch>
        </p:blipFill>
        <p:spPr>
          <a:xfrm>
            <a:off x="0" y="0"/>
            <a:ext cx="4083051" cy="6858000"/>
          </a:xfrm>
          <a:prstGeom prst="rect">
            <a:avLst/>
          </a:prstGeom>
        </p:spPr>
      </p:pic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700" y="5880100"/>
            <a:ext cx="641351" cy="63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83353" y="1320800"/>
            <a:ext cx="11375813" cy="181525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对标类型	时间范围	特征	                                                                     调研价值</a:t>
            </a:r>
            <a:endParaRPr lang="en-US" sz="1295" b="1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短期对标	约1-3个月	评价少，起量快，冲进Top 100	                          时效性：学习最新的推广策略与关键词布局，用于初期破局。</a:t>
            </a:r>
            <a:endParaRPr 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中期对标	约3-6个月	排名稳定在小节点Top 50，Listing扎实                可实现性：预判中期成长路径，明确优化方向。</a:t>
            </a:r>
            <a:endParaRPr 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长期对标	半年-1年	排名稳定在Top 5-20，评价适中	                          可持续性：学习已验证成功的定价、卖点和留存策略，作为长期目标。</a:t>
            </a:r>
            <a:endParaRPr 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1907" y="5746327"/>
            <a:ext cx="641351" cy="63500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35000" y="3438313"/>
            <a:ext cx="9602893" cy="1782233"/>
          </a:xfrm>
          <a:prstGeom prst="rect">
            <a:avLst/>
          </a:prstGeom>
          <a:noFill/>
        </p:spPr>
        <p:txBody>
          <a:bodyPr wrap="square" rtlCol="0" anchor="ctr"/>
          <a:p>
            <a:pPr marL="0" indent="0" algn="l">
              <a:lnSpc>
                <a:spcPct val="15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运营调研的核心： 不是用工具偷懒，而是用笨功夫扎根市场。</a:t>
            </a:r>
            <a:endParaRPr lang="en-US" sz="1295" b="1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95" b="1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zh-CN" alt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调研结论</a:t>
            </a:r>
            <a:r>
              <a:rPr 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</a:t>
            </a:r>
            <a:endParaRPr lang="en-US" sz="1295" b="1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价格分布</a:t>
            </a:r>
            <a:r>
              <a:rPr lang="zh-CN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：已经是准对标对象的研究</a:t>
            </a:r>
            <a:r>
              <a:rPr lang="en-US" altLang="zh-CN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——</a:t>
            </a:r>
            <a:r>
              <a:rPr lang="zh-CN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出定价策略</a:t>
            </a:r>
            <a:endParaRPr 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评价分析</a:t>
            </a:r>
            <a:r>
              <a:rPr lang="zh-CN" alt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：特别短期竞对</a:t>
            </a:r>
            <a:r>
              <a:rPr lang="en-US" altLang="zh-CN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Vine</a:t>
            </a:r>
            <a:r>
              <a:rPr lang="zh-CN" alt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回评情况分析</a:t>
            </a:r>
            <a:r>
              <a:rPr lang="en-US" altLang="zh-CN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  <a:sym typeface="+mn-ea"/>
              </a:rPr>
              <a:t>——</a:t>
            </a:r>
            <a:r>
              <a:rPr lang="zh-CN" alt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出评价策略</a:t>
            </a:r>
            <a:endParaRPr lang="zh-CN" alt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推广路径曲线分析</a:t>
            </a:r>
            <a:r>
              <a:rPr lang="zh-CN" alt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：出推广计划</a:t>
            </a:r>
            <a:endParaRPr lang="zh-CN" alt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功能区分析</a:t>
            </a:r>
            <a:r>
              <a:rPr lang="zh-CN" alt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：明确卖点优势</a:t>
            </a:r>
            <a:endParaRPr lang="zh-CN" alt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差评分析：</a:t>
            </a:r>
            <a:r>
              <a:rPr lang="zh-CN" alt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明确类目痛点</a:t>
            </a:r>
            <a:endParaRPr lang="zh-CN" alt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了解</a:t>
            </a:r>
            <a:r>
              <a:rPr lang="zh-CN" altLang="en-US" sz="129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：竞对玩家分布及其运营特点</a:t>
            </a:r>
            <a:endParaRPr lang="zh-CN" alt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29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95" b="1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最终价值： 让</a:t>
            </a:r>
            <a:r>
              <a:rPr lang="en-US" sz="1295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每一步推广动作都有据可依</a:t>
            </a:r>
            <a:r>
              <a:rPr 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，让新品的成长过程从“不可控”变为</a:t>
            </a:r>
            <a:r>
              <a:rPr lang="en-US" sz="1295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“可预测、可管理”</a:t>
            </a:r>
            <a:r>
              <a:rPr lang="en-US" sz="129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。</a:t>
            </a:r>
            <a:endParaRPr lang="en-US" sz="1295" b="1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700" y="5880100"/>
            <a:ext cx="641351" cy="635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8667" y="436880"/>
            <a:ext cx="48869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latin typeface="Noto Sans SC" panose="020B0200000000000000" pitchFamily="34" charset="-122"/>
                <a:ea typeface="Noto Sans SC" panose="020B0200000000000000" pitchFamily="34" charset="-122"/>
              </a:rPr>
              <a:t>调研结论</a:t>
            </a:r>
            <a:endParaRPr lang="zh-CN" altLang="en-US" sz="1600" b="1">
              <a:latin typeface="Noto Sans SC" panose="020B0200000000000000" pitchFamily="34" charset="-122"/>
              <a:ea typeface="Noto Sans SC" panose="020B02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13" y="1317413"/>
            <a:ext cx="11741573" cy="12996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13" y="5399193"/>
            <a:ext cx="11779673" cy="31157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25213" y="4989407"/>
            <a:ext cx="454829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highlight>
                  <a:srgbClr val="FFFF00"/>
                </a:highlight>
                <a:latin typeface="Noto Sans SC" panose="020B0200000000000000" pitchFamily="34" charset="-122"/>
                <a:ea typeface="Noto Sans SC" panose="020B0200000000000000" pitchFamily="34" charset="-122"/>
              </a:rPr>
              <a:t>产品推广前这些数据建议先扒一遍</a:t>
            </a:r>
            <a:endParaRPr lang="zh-CN" altLang="en-US" sz="1600" b="1">
              <a:highlight>
                <a:srgbClr val="FFFF00"/>
              </a:highlight>
              <a:latin typeface="Noto Sans SC" panose="020B0200000000000000" pitchFamily="34" charset="-122"/>
              <a:ea typeface="Noto Sans SC" panose="020B02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ext 0"/>
          <p:cNvSpPr/>
          <p:nvPr/>
        </p:nvSpPr>
        <p:spPr>
          <a:xfrm>
            <a:off x="583353" y="2389293"/>
            <a:ext cx="9602893" cy="3239347"/>
          </a:xfrm>
          <a:prstGeom prst="rect">
            <a:avLst/>
          </a:prstGeom>
          <a:noFill/>
        </p:spPr>
        <p:txBody>
          <a:bodyPr wrap="square" rtlCol="0" anchor="ctr"/>
          <a:p>
            <a:pPr marL="0" indent="0" algn="l">
              <a:lnSpc>
                <a:spcPct val="150000"/>
              </a:lnSpc>
              <a:buNone/>
            </a:pPr>
            <a:r>
              <a:rPr lang="en-US" sz="2665" b="1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二、都在谈洞察。</a:t>
            </a:r>
            <a:endParaRPr lang="en-US" sz="2665" b="1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2665" b="1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26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要知道，我们都是</a:t>
            </a:r>
            <a:r>
              <a:rPr lang="en-US" sz="2665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选品打天下</a:t>
            </a:r>
            <a:r>
              <a:rPr lang="en-US" sz="26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发展而来，我们的业务</a:t>
            </a:r>
            <a:r>
              <a:rPr lang="en-US" sz="2665" b="1" dirty="0">
                <a:solidFill>
                  <a:srgbClr val="FF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天然地以竞争对手研究为基石</a:t>
            </a:r>
            <a:r>
              <a:rPr lang="en-US" sz="26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，而不是</a:t>
            </a:r>
            <a:r>
              <a:rPr lang="en-US" sz="2665" dirty="0">
                <a:solidFill>
                  <a:srgbClr val="000000"/>
                </a:solidFill>
                <a:highlight>
                  <a:srgbClr val="FFFF00"/>
                </a:highlight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被消费者研究驱动</a:t>
            </a:r>
            <a:r>
              <a:rPr lang="en-US" sz="2665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 panose="020B0200000000000000" pitchFamily="34" charset="-120"/>
              </a:rPr>
              <a:t>。</a:t>
            </a:r>
            <a:endParaRPr lang="en-US" sz="2665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 panose="020B0200000000000000" pitchFamily="34" charset="-12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00" y="640927"/>
            <a:ext cx="8991600" cy="1600200"/>
          </a:xfrm>
          <a:prstGeom prst="rect">
            <a:avLst/>
          </a:prstGeom>
        </p:spPr>
      </p:pic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700" y="5880100"/>
            <a:ext cx="641351" cy="635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700" y="5880100"/>
            <a:ext cx="641351" cy="63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120140" y="1051560"/>
            <a:ext cx="10237047" cy="1905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/>
              <a:t>竞品思维</a:t>
            </a:r>
            <a:r>
              <a:rPr lang="zh-CN" altLang="en-US" sz="2400"/>
              <a:t>在前期分析可以使用，但在</a:t>
            </a:r>
            <a:r>
              <a:rPr lang="zh-CN" altLang="en-US" sz="2400">
                <a:solidFill>
                  <a:srgbClr val="FF0000"/>
                </a:solidFill>
              </a:rPr>
              <a:t>做产品过程中是很忌讳</a:t>
            </a:r>
            <a:r>
              <a:rPr lang="zh-CN" altLang="en-US" sz="2400"/>
              <a:t>的，变成了</a:t>
            </a:r>
            <a:r>
              <a:rPr lang="zh-CN" altLang="en-US" sz="2400" b="1">
                <a:solidFill>
                  <a:srgbClr val="FF0000"/>
                </a:solidFill>
              </a:rPr>
              <a:t>只关注对手而不是用户</a:t>
            </a:r>
            <a:r>
              <a:rPr lang="zh-CN" altLang="en-US" sz="2400"/>
              <a:t>。</a:t>
            </a:r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                                                    ——</a:t>
            </a:r>
            <a:r>
              <a:rPr lang="zh-CN" altLang="en-US" sz="2400">
                <a:solidFill>
                  <a:srgbClr val="FF0000"/>
                </a:solidFill>
              </a:rPr>
              <a:t>《参与感》</a:t>
            </a:r>
            <a:r>
              <a:rPr lang="zh-CN" altLang="en-US" sz="2400"/>
              <a:t> ​​​</a:t>
            </a:r>
            <a:endParaRPr lang="zh-CN" altLang="en-US" sz="240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3800" y="2424853"/>
            <a:ext cx="641351" cy="635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2835</Words>
  <Application>WPS 演示</Application>
  <PresentationFormat>宽屏</PresentationFormat>
  <Paragraphs>200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演示斜黑体</vt:lpstr>
      <vt:lpstr>演示斜黑体</vt:lpstr>
      <vt:lpstr>Noto Sans SC</vt:lpstr>
      <vt:lpstr>Noto Sans SC Medium</vt:lpstr>
      <vt:lpstr>Noto Sans SC</vt:lpstr>
      <vt:lpstr>Noto Sans SC DemiLight</vt:lpstr>
      <vt:lpstr>Arial Black</vt:lpstr>
      <vt:lpstr>微软雅黑</vt:lpstr>
      <vt:lpstr>Arial Unicode MS</vt:lpstr>
      <vt:lpstr>黑体</vt:lpstr>
      <vt:lpstr>Office 主题​​</vt:lpstr>
      <vt:lpstr>PowerPoint 演示文稿</vt:lpstr>
      <vt:lpstr>一、市场调研 ——目的</vt:lpstr>
      <vt:lpstr>市场调研 -- 目标</vt:lpstr>
      <vt:lpstr>市场调研 从哪几个维度做？</vt:lpstr>
      <vt:lpstr>为什么强调“笨”方法？</vt:lpstr>
      <vt:lpstr>PowerPoint 演示文稿</vt:lpstr>
      <vt:lpstr>案例： Salt and Pepper Grinder Set</vt:lpstr>
      <vt:lpstr>B0GVP31F2F</vt:lpstr>
      <vt:lpstr>PowerPoint 演示文稿</vt:lpstr>
      <vt:lpstr>案例： Salt and Pepper Grinder Set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ibutl</dc:creator>
  <cp:lastModifiedBy>ibutl</cp:lastModifiedBy>
  <cp:revision>4</cp:revision>
  <dcterms:created xsi:type="dcterms:W3CDTF">2019-09-19T02:01:00Z</dcterms:created>
  <dcterms:modified xsi:type="dcterms:W3CDTF">2026-10-13T16:19:22Z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2052-11.8.2.12011</vt:lpwstr>
  </property>
  <property fmtid="{D5CDD505-2E9C-101B-9397-08002B2CF9AE}" pid="3" name="ICV">
    <vt:lpwstr>D8D6F8BE966A4306BB9FE74A899C03F8</vt:lpwstr>
  </property>
</Properties>
</file>