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embeddings/ad-framework-chart.xlsx" ContentType="application/vnd.openxmlformats-officedocument.spreadsheetml.sheet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ad-framework-char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'ChartData'!$B$1</c:f>
              <c:strCache>
                <c:ptCount val="1"/>
                <c:pt idx="0">
                  <c:v>TOS</c:v>
                </c:pt>
              </c:strCache>
            </c:strRef>
          </c:tx>
          <c:spPr>
            <a:solidFill>
              <a:srgbClr val="3D8DFF"/>
            </a:solidFill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'ChartData'!$A$2:$A$4</c:f>
              <c:strCache>
                <c:ptCount val="3"/>
                <c:pt idx="0">
                  <c:v>冷启动</c:v>
                </c:pt>
                <c:pt idx="1">
                  <c:v>成长</c:v>
                </c:pt>
                <c:pt idx="2">
                  <c:v>突破/成熟</c:v>
                </c:pt>
              </c:strCache>
            </c:strRef>
          </c:cat>
          <c:val>
            <c:numRef>
              <c:f>'ChartData'!$B$2:$B$4</c:f>
              <c:numCache>
                <c:formatCode>General</c:formatCode>
                <c:ptCount val="3"/>
                <c:pt idx="0">
                  <c:v>10</c:v>
                </c:pt>
                <c:pt idx="1">
                  <c:v>25</c:v>
                </c:pt>
                <c:pt idx="2">
                  <c:v>60</c:v>
                </c:pt>
              </c:numCache>
            </c:numRef>
          </c:val>
        </c:ser>
        <c:ser>
          <c:idx val="1"/>
          <c:order val="1"/>
          <c:tx>
            <c:strRef>
              <c:f>'ChartData'!$C$1</c:f>
              <c:strCache>
                <c:ptCount val="1"/>
                <c:pt idx="0">
                  <c:v>ROS</c:v>
                </c:pt>
              </c:strCache>
            </c:strRef>
          </c:tx>
          <c:spPr>
            <a:solidFill>
              <a:srgbClr val="8AB4F8"/>
            </a:solidFill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'ChartData'!$A$2:$A$4</c:f>
              <c:strCache>
                <c:ptCount val="3"/>
                <c:pt idx="0">
                  <c:v>冷启动</c:v>
                </c:pt>
                <c:pt idx="1">
                  <c:v>成长</c:v>
                </c:pt>
                <c:pt idx="2">
                  <c:v>突破/成熟</c:v>
                </c:pt>
              </c:strCache>
            </c:strRef>
          </c:cat>
          <c:val>
            <c:numRef>
              <c:f>'ChartData'!$C$2:$C$4</c:f>
              <c:numCache>
                <c:formatCode>General</c:formatCode>
                <c:ptCount val="3"/>
                <c:pt idx="0">
                  <c:v>25</c:v>
                </c:pt>
                <c:pt idx="1">
                  <c:v>50</c:v>
                </c:pt>
                <c:pt idx="2">
                  <c:v>30</c:v>
                </c:pt>
              </c:numCache>
            </c:numRef>
          </c:val>
        </c:ser>
        <c:ser>
          <c:idx val="2"/>
          <c:order val="2"/>
          <c:tx>
            <c:strRef>
              <c:f>'ChartData'!$D$1</c:f>
              <c:strCache>
                <c:ptCount val="1"/>
                <c:pt idx="0">
                  <c:v>PP</c:v>
                </c:pt>
              </c:strCache>
            </c:strRef>
          </c:tx>
          <c:spPr>
            <a:solidFill>
              <a:srgbClr val="E8EAED"/>
            </a:solidFill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'ChartData'!$A$2:$A$4</c:f>
              <c:strCache>
                <c:ptCount val="3"/>
                <c:pt idx="0">
                  <c:v>冷启动</c:v>
                </c:pt>
                <c:pt idx="1">
                  <c:v>成长</c:v>
                </c:pt>
                <c:pt idx="2">
                  <c:v>突破/成熟</c:v>
                </c:pt>
              </c:strCache>
            </c:strRef>
          </c:cat>
          <c:val>
            <c:numRef>
              <c:f>'ChartData'!$D$2:$D$4</c:f>
              <c:numCache>
                <c:formatCode>General</c:formatCode>
                <c:ptCount val="3"/>
                <c:pt idx="0">
                  <c:v>65</c:v>
                </c:pt>
                <c:pt idx="1">
                  <c:v>25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B8BCC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75" b="0" i="0" u="none" strike="noStrike" kern="1200" baseline="0">
                <a:solidFill>
                  <a:srgbClr val="5F6368"/>
                </a:solidFill>
                <a:latin typeface="+mn-lt"/>
                <a:ea typeface="+mn-ea"/>
                <a:cs typeface="+mn-cs"/>
              </a:defRPr>
            </a:pPr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pPr>
          </a:p>
        </c:txPr>
        <c:crossAx val="48650112"/>
        <c:crosses val="autoZero"/>
        <c:crossBetween val="between"/>
      </c:valAx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rgbClr val="5F6368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公众号码：用户提供的介绍.pptx中image4.jpeg，与H:/Codex/8.2 AI大会/AMZ小麦成长记 公众号二维码.jpg字节完全一致。个人微信：介绍.pptx中image5.png，原卡片明确标记Bluesky_布鲁斯凯与“扫二维码，添加我为朋友。”。两张二维码保持原图与长宽比，未生成或替换二维码内容；均为关注/联系入口，不标为活动报名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390525" y="39052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Amazon Ads Optimization</a:t>
            </a:r>
            <a:endParaRPr sz="1350" b="1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390525" y="1676400"/>
            <a:ext cx="809625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5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5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广告优化框架</a:t>
            </a:r>
            <a:endParaRPr sz="5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28625" y="4819650"/>
            <a:ext cx="7239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用产品生命周期、广告位策略、CPC/CVR 关系和预算迁移法，把广告报告转成可执行建议。</a:t>
            </a:r>
            <a:endParaRPr sz="21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96350" y="971550"/>
            <a:ext cx="2333625" cy="40576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9201150" y="1314450"/>
            <a:ext cx="171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核心判断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9201150" y="1876425"/>
            <a:ext cx="165735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先定阶段</a:t>
            </a:r>
            <a:endParaRPr sz="18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再看位置</a:t>
            </a:r>
            <a:endParaRPr sz="18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拆分问题</a:t>
            </a:r>
            <a:endParaRPr sz="18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迁移预算</a:t>
            </a:r>
            <a:endParaRPr sz="18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390525" y="61912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Bluesky 广告优化方法论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矩形 16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广告不是压低 ACOS 的按钮，而是流量</a:t>
            </a:r>
            <a:r>
              <a:rPr sz="2925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放大器</a:t>
            </a:r>
            <a:endParaRPr sz="2925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409575" y="1485900"/>
            <a:ext cx="7239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真正决定广告能不能放大的是</a:t>
            </a:r>
            <a:r>
              <a:rPr sz="2025" b="0">
                <a:solidFill>
                  <a:srgbClr val="5F6368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Listing 承接</a:t>
            </a:r>
            <a:r>
              <a:rPr sz="202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：图片、</a:t>
            </a:r>
            <a:r>
              <a:rPr sz="2025" b="0">
                <a:solidFill>
                  <a:srgbClr val="5F6368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价格</a:t>
            </a:r>
            <a:r>
              <a:rPr sz="202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、评价、优惠、库存和</a:t>
            </a:r>
            <a:r>
              <a:rPr sz="2025" b="0">
                <a:solidFill>
                  <a:srgbClr val="5F6368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</a:t>
            </a:r>
            <a:r>
              <a:rPr sz="2025" b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相对竞争力</a:t>
            </a:r>
            <a:r>
              <a:rPr sz="202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2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723900" y="2714625"/>
            <a:ext cx="10744200" cy="1047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066800" y="29337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36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6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ACOS = </a:t>
            </a:r>
            <a:r>
              <a:rPr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CPC </a:t>
            </a:r>
            <a:r>
              <a:rPr sz="36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(</a:t>
            </a:r>
            <a:r>
              <a:rPr sz="36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CVR </a:t>
            </a:r>
            <a:r>
              <a:rPr sz="36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 </a:t>
            </a:r>
            <a:r>
              <a:rPr sz="36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客单价</a:t>
            </a:r>
            <a:r>
              <a:rPr sz="36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sz="36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23900" y="4333875"/>
            <a:ext cx="3143250" cy="1143000"/>
          </a:xfrm>
          <a:prstGeom prst="rect">
            <a:avLst/>
          </a:prstGeom>
          <a:solidFill>
            <a:srgbClr val="F7F7F7"/>
          </a:solidFill>
          <a:ln w="0">
            <a:noFill/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933450" y="4505325"/>
            <a:ext cx="2724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CPC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33450" y="4924425"/>
            <a:ext cx="2724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你为一次点击付多少钱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514850" y="4333875"/>
            <a:ext cx="3143250" cy="1143000"/>
          </a:xfrm>
          <a:prstGeom prst="rect">
            <a:avLst/>
          </a:prstGeom>
          <a:solidFill>
            <a:srgbClr val="D9EEFF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4724400" y="4505325"/>
            <a:ext cx="2724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CVR</a:t>
            </a:r>
            <a:endParaRPr sz="1650" b="1">
              <a:solidFill>
                <a:srgbClr val="3D8D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724400" y="4924425"/>
            <a:ext cx="2724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点击后有多少人下单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305800" y="4333875"/>
            <a:ext cx="3143250" cy="1143000"/>
          </a:xfrm>
          <a:prstGeom prst="rect">
            <a:avLst/>
          </a:prstGeom>
          <a:solidFill>
            <a:srgbClr val="F7F7F7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515350" y="4505325"/>
            <a:ext cx="2724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Price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15350" y="4924425"/>
            <a:ext cx="2724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价格和优惠能否接住流量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23900" y="5857875"/>
            <a:ext cx="10744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所以优化不是单纯降 bid，而是在合适流量位上让 CVR 的提升覆盖 CPC 的成本。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矩形 17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先判断产品阶段，再决定广告位和预算强度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742950" y="3181350"/>
            <a:ext cx="10706100" cy="190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</p:sp>
      <p:sp>
        <p:nvSpPr>
          <p:cNvPr id="5" name="椭圆 4"/>
          <p:cNvSpPr>
            <a:spLocks noGrp="1"/>
          </p:cNvSpPr>
          <p:nvPr/>
        </p:nvSpPr>
        <p:spPr>
          <a:xfrm>
            <a:off x="952500" y="3038475"/>
            <a:ext cx="323850" cy="323850"/>
          </a:xfrm>
          <a:prstGeom prst="ellipse">
            <a:avLst/>
          </a:prstGeom>
          <a:solidFill>
            <a:srgbClr val="5F6368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2324100"/>
            <a:ext cx="2076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冷启动/低评</a:t>
            </a:r>
            <a:endParaRPr sz="1725" b="1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648075"/>
            <a:ext cx="2190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少量 ROS + 大量 PP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熬销量、评价、收录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3762375" y="3038475"/>
            <a:ext cx="323850" cy="3238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3667125" y="2324100"/>
            <a:ext cx="2076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1 阶段</a:t>
            </a:r>
            <a:endParaRPr sz="1725" b="1">
              <a:solidFill>
                <a:srgbClr val="3D8D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667125" y="3648075"/>
            <a:ext cx="2190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市场测试与 Listing 检验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不急于用短期 ACOS 判死刑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椭圆 10"/>
          <p:cNvSpPr>
            <a:spLocks noGrp="1"/>
          </p:cNvSpPr>
          <p:nvPr/>
        </p:nvSpPr>
        <p:spPr>
          <a:xfrm>
            <a:off x="6572250" y="3038475"/>
            <a:ext cx="323850" cy="32385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6477000" y="2324100"/>
            <a:ext cx="2076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880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880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2 阶段</a:t>
            </a:r>
            <a:endParaRPr sz="1725" b="1">
              <a:solidFill>
                <a:srgbClr val="1880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477000" y="3648075"/>
            <a:ext cx="2190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争夺优质流量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ROS 乃至 TOS 追求转化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椭圆 13"/>
          <p:cNvSpPr>
            <a:spLocks noGrp="1"/>
          </p:cNvSpPr>
          <p:nvPr/>
        </p:nvSpPr>
        <p:spPr>
          <a:xfrm>
            <a:off x="9382125" y="3038475"/>
            <a:ext cx="323850" cy="323850"/>
          </a:xfrm>
          <a:prstGeom prst="ellipse">
            <a:avLst/>
          </a:prstGeom>
          <a:solidFill>
            <a:srgbClr val="111111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9286875" y="2324100"/>
            <a:ext cx="2076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3 阶段/成熟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9286875" y="3648075"/>
            <a:ext cx="2190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核心词 TOS 卡位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保护现金牛组权重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781050" y="5334000"/>
            <a:ext cx="981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7812"/>
          </a:bodyPr>
          <a:lstStyle/>
          <a:p>
            <a:pPr algn="l">
              <a:def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阶段错了，广告动作再精细也容易跑偏。早期买数据和收录，中期追转化，后期才大规模卡位。</a:t>
            </a:r>
            <a:endParaRPr sz="21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矩形 15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广告位策略要跟 </a:t>
            </a:r>
            <a:r>
              <a:rPr sz="2925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Listing 承接能力</a:t>
            </a: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匹配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409575" y="1428750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TOS、ROS、PP 没有绝对好坏，只有是否匹配当前阶段和转化承接。</a:t>
            </a:r>
            <a:endParaRPr sz="18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0" name="Chart"/>
          <p:cNvGraphicFramePr/>
          <p:nvPr/>
        </p:nvGraphicFramePr>
        <p:xfrm>
          <a:off x="666750" y="2209800"/>
          <a:ext cx="5715000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7048500" y="2095500"/>
            <a:ext cx="4000500" cy="914400"/>
          </a:xfrm>
          <a:prstGeom prst="rect">
            <a:avLst/>
          </a:prstGeom>
          <a:solidFill>
            <a:srgbClr val="D9EEFF"/>
          </a:solidFill>
          <a:ln w="0">
            <a:noFill/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7258050" y="2266950"/>
            <a:ext cx="3581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TOS</a:t>
            </a:r>
            <a:endParaRPr sz="1650" b="1">
              <a:solidFill>
                <a:srgbClr val="3D8D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258050" y="2686050"/>
            <a:ext cx="3581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76985"/>
          </a:bodyPr>
          <a:lstStyle/>
          <a:p>
            <a: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CTR 通常最高，但 CPC 也高。适合验证顶级流量和核心词卡位。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048500" y="3276600"/>
            <a:ext cx="4000500" cy="9144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258050" y="3448050"/>
            <a:ext cx="3581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ROS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258050" y="3867150"/>
            <a:ext cx="3581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1838"/>
          </a:bodyPr>
          <a:lstStyle/>
          <a:p>
            <a: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搜索结果页下半部，适合成长阶段争夺优质流量并追求转化。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048500" y="4457700"/>
            <a:ext cx="4000500" cy="9144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258050" y="4629150"/>
            <a:ext cx="3581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258050" y="5048250"/>
            <a:ext cx="3581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84809"/>
          </a:bodyPr>
          <a:lstStyle/>
          <a:p>
            <a: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产品页流量风险更低，适合弱势期积累点击、销量和评价。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66750" y="5905500"/>
            <a:ext cx="971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看位置时同时看 CTR、CVR、CPC、ACOS；TOS CTR 高但 CVR 低，优先查页面竞争力。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矩形 23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先分清是全局问题，还是局部问题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685800" y="1952625"/>
            <a:ext cx="304800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5" name="椭圆 4"/>
          <p:cNvSpPr>
            <a:spLocks noGrp="1"/>
          </p:cNvSpPr>
          <p:nvPr/>
        </p:nvSpPr>
        <p:spPr>
          <a:xfrm>
            <a:off x="857250" y="2124075"/>
            <a:ext cx="323850" cy="323850"/>
          </a:xfrm>
          <a:prstGeom prst="ellipse">
            <a:avLst/>
          </a:prstGeom>
          <a:solidFill>
            <a:srgbClr val="D93025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2162175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295400" y="2105025"/>
            <a:ext cx="2266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整体都高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295400" y="2505075"/>
            <a:ext cx="22288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看阶段、架构、词库、Listing 承接、价格评价和市场环境。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572000" y="1952625"/>
            <a:ext cx="304800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0" name="椭圆 9"/>
          <p:cNvSpPr>
            <a:spLocks noGrp="1"/>
          </p:cNvSpPr>
          <p:nvPr/>
        </p:nvSpPr>
        <p:spPr>
          <a:xfrm>
            <a:off x="4743450" y="2124075"/>
            <a:ext cx="323850" cy="323850"/>
          </a:xfrm>
          <a:prstGeom prst="ellipse">
            <a:avLst/>
          </a:prstGeom>
          <a:solidFill>
            <a:srgbClr val="F9AB00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4743450" y="2162175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181600" y="2105025"/>
            <a:ext cx="2266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部分高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5181600" y="2505075"/>
            <a:ext cx="22288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高者优化：降价、否词、隔离测试、缩预算或换位置。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458200" y="1952625"/>
            <a:ext cx="304800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8629650" y="2124075"/>
            <a:ext cx="323850" cy="32385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629650" y="2162175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067800" y="2105025"/>
            <a:ext cx="2266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部分低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9067800" y="2505075"/>
            <a:ext cx="22288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低者加冕：加预算、提精准、扩同类词和 ASIN。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>
            <a:off x="3733800" y="2667000"/>
            <a:ext cx="838200" cy="0"/>
          </a:xfrm>
          <a:prstGeom prst="straightConnector1">
            <a:avLst/>
          </a:prstGeom>
          <a:ln w="19050">
            <a:solidFill>
              <a:srgbClr val="B8BCC4"/>
            </a:solidFill>
            <a:prstDash val="solid"/>
          </a:ln>
        </p:spPr>
      </p:cxnSp>
      <p:cxnSp>
        <p:nvCxnSpPr>
          <p:cNvPr id="43" name="直接箭头连接符 42"/>
          <p:cNvCxnSpPr/>
          <p:nvPr/>
        </p:nvCxnSpPr>
        <p:spPr>
          <a:xfrm>
            <a:off x="7620000" y="2667000"/>
            <a:ext cx="838200" cy="0"/>
          </a:xfrm>
          <a:prstGeom prst="straightConnector1">
            <a:avLst/>
          </a:prstGeom>
          <a:ln w="19050">
            <a:solidFill>
              <a:srgbClr val="B8BCC4"/>
            </a:solidFill>
            <a:prstDash val="solid"/>
          </a:ln>
        </p:spPr>
      </p:cxnSp>
      <p:sp>
        <p:nvSpPr>
          <p:cNvPr id="21" name="矩形 20"/>
          <p:cNvSpPr>
            <a:spLocks noGrp="1"/>
          </p:cNvSpPr>
          <p:nvPr/>
        </p:nvSpPr>
        <p:spPr>
          <a:xfrm>
            <a:off x="1352550" y="4095750"/>
            <a:ext cx="9486900" cy="15240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1562100" y="4267200"/>
            <a:ext cx="9067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判断顺序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562100" y="4686300"/>
            <a:ext cx="90678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先看总体 ACOS/TACOS、CPC、CTR、CVR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再按 Campaign、Ad Group、Search Term、Placement 拆分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最后才决定调 bid、否词、迁移预算还是改 Listing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矩形 15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广告报告里优先抓四类对象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781050" y="1752600"/>
            <a:ext cx="4953000" cy="1619250"/>
          </a:xfrm>
          <a:prstGeom prst="rect">
            <a:avLst/>
          </a:prstGeom>
          <a:solidFill>
            <a:srgbClr val="FCE8E6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990600" y="1924050"/>
            <a:ext cx="453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D9302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D9302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吃预算不出单</a:t>
            </a:r>
            <a:endParaRPr sz="1650" b="1">
              <a:solidFill>
                <a:srgbClr val="D9302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990600" y="2343150"/>
            <a:ext cx="45339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高点击或</a:t>
            </a:r>
            <a:r>
              <a:rPr sz="1500" b="0">
                <a:solidFill>
                  <a:srgbClr val="11111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高花费无转化</a:t>
            </a: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。先看样本量，再否词、降级匹配或隔离测试。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6191250" y="1752600"/>
            <a:ext cx="4953000" cy="1619250"/>
          </a:xfrm>
          <a:prstGeom prst="rect">
            <a:avLst/>
          </a:prstGeom>
          <a:solidFill>
            <a:srgbClr val="FEF7E0"/>
          </a:solidFill>
          <a:ln w="0">
            <a:noFill/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6400800" y="1924050"/>
            <a:ext cx="453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B06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B06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出单但 ACOS 高</a:t>
            </a:r>
            <a:endParaRPr sz="1650" b="1">
              <a:solidFill>
                <a:srgbClr val="B06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400800" y="2343150"/>
            <a:ext cx="45339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有成交但成本不可承受。降 bid、降位置百分比、缩预算，同时查 CVR。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81050" y="3829050"/>
            <a:ext cx="4953000" cy="1619250"/>
          </a:xfrm>
          <a:prstGeom prst="rect">
            <a:avLst/>
          </a:prstGeom>
          <a:solidFill>
            <a:srgbClr val="E6F4EA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990600" y="4000500"/>
            <a:ext cx="453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880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880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 ACOS 可放大</a:t>
            </a:r>
            <a:endParaRPr sz="1650" b="1">
              <a:solidFill>
                <a:srgbClr val="1880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90600" y="4419600"/>
            <a:ext cx="45339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CVR 好且 ACOS 可控。加预算、提精准、拓展同类词/ASIN。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191250" y="3829050"/>
            <a:ext cx="4953000" cy="16192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6400800" y="4000500"/>
            <a:ext cx="4533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数据不足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400800" y="4419600"/>
            <a:ext cx="45339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点击少、归因未满或刚启动。先观察，不要天天改。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矩形 27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预算迁移法则：用新组测试，不粗暴关停老组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619125" y="23812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5" name="椭圆 4"/>
          <p:cNvSpPr>
            <a:spLocks noGrp="1"/>
          </p:cNvSpPr>
          <p:nvPr/>
        </p:nvSpPr>
        <p:spPr>
          <a:xfrm>
            <a:off x="790575" y="2552700"/>
            <a:ext cx="323850" cy="323850"/>
          </a:xfrm>
          <a:prstGeom prst="ellipse">
            <a:avLst/>
          </a:prstGeom>
          <a:solidFill>
            <a:srgbClr val="111111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790575" y="259080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228725" y="2533650"/>
            <a:ext cx="1600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保留旧组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228725" y="2933700"/>
            <a:ext cx="15621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保住已建立的大词权重和稳定曝光。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524250" y="23812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0" name="椭圆 9"/>
          <p:cNvSpPr>
            <a:spLocks noGrp="1"/>
          </p:cNvSpPr>
          <p:nvPr/>
        </p:nvSpPr>
        <p:spPr>
          <a:xfrm>
            <a:off x="3695700" y="2552700"/>
            <a:ext cx="323850" cy="323850"/>
          </a:xfrm>
          <a:prstGeom prst="ellipse">
            <a:avLst/>
          </a:prstGeom>
          <a:solidFill>
            <a:srgbClr val="F9AB00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695700" y="259080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133850" y="2533650"/>
            <a:ext cx="1600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缩减预算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133850" y="2933700"/>
            <a:ext cx="15621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旧组先下调 20%-30%，降低风险。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6429375" y="23812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6600825" y="2552700"/>
            <a:ext cx="323850" cy="3238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6600825" y="259080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7038975" y="2533650"/>
            <a:ext cx="1600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新建隔离组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038975" y="2933700"/>
            <a:ext cx="15621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承接高潜词、ASIN 或新位置测试。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9334500" y="23812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20" name="椭圆 19"/>
          <p:cNvSpPr>
            <a:spLocks noGrp="1"/>
          </p:cNvSpPr>
          <p:nvPr/>
        </p:nvSpPr>
        <p:spPr>
          <a:xfrm>
            <a:off x="9505950" y="2552700"/>
            <a:ext cx="323850" cy="32385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9505950" y="259080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9944100" y="2533650"/>
            <a:ext cx="1600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跑满周期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9944100" y="2933700"/>
            <a:ext cx="15621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 看 7 天；SB/SD 看 14 天；尽量看 50 点击。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1" name="直接箭头连接符 50"/>
          <p:cNvCxnSpPr/>
          <p:nvPr/>
        </p:nvCxnSpPr>
        <p:spPr>
          <a:xfrm>
            <a:off x="3000375" y="3095625"/>
            <a:ext cx="523875" cy="0"/>
          </a:xfrm>
          <a:prstGeom prst="straightConnector1">
            <a:avLst/>
          </a:prstGeom>
          <a:ln w="19050">
            <a:solidFill>
              <a:srgbClr val="B8BCC4"/>
            </a:solidFill>
            <a:prstDash val="solid"/>
          </a:ln>
        </p:spPr>
      </p:cxnSp>
      <p:cxnSp>
        <p:nvCxnSpPr>
          <p:cNvPr id="52" name="直接箭头连接符 51"/>
          <p:cNvCxnSpPr/>
          <p:nvPr/>
        </p:nvCxnSpPr>
        <p:spPr>
          <a:xfrm>
            <a:off x="5905500" y="3095625"/>
            <a:ext cx="523875" cy="0"/>
          </a:xfrm>
          <a:prstGeom prst="straightConnector1">
            <a:avLst/>
          </a:prstGeom>
          <a:ln w="19050">
            <a:solidFill>
              <a:srgbClr val="B8BCC4"/>
            </a:solidFill>
            <a:prstDash val="solid"/>
          </a:ln>
        </p:spPr>
      </p:cxnSp>
      <p:cxnSp>
        <p:nvCxnSpPr>
          <p:cNvPr id="53" name="直接箭头连接符 52"/>
          <p:cNvCxnSpPr/>
          <p:nvPr/>
        </p:nvCxnSpPr>
        <p:spPr>
          <a:xfrm>
            <a:off x="8810625" y="3095625"/>
            <a:ext cx="523875" cy="0"/>
          </a:xfrm>
          <a:prstGeom prst="straightConnector1">
            <a:avLst/>
          </a:prstGeom>
          <a:ln w="19050">
            <a:solidFill>
              <a:srgbClr val="B8BCC4"/>
            </a:solidFill>
            <a:prstDash val="solid"/>
          </a:ln>
        </p:spPr>
      </p:cxnSp>
      <p:sp>
        <p:nvSpPr>
          <p:cNvPr id="27" name="矩形 26"/>
          <p:cNvSpPr>
            <a:spLocks noGrp="1"/>
          </p:cNvSpPr>
          <p:nvPr/>
        </p:nvSpPr>
        <p:spPr>
          <a:xfrm>
            <a:off x="857250" y="4857750"/>
            <a:ext cx="1000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核心原则：新策略先隔离验证，表现优于旧组后再继续迁移预算；现金牛组不要被高价新组抢曝光。</a:t>
            </a:r>
            <a:endParaRPr sz="21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" name="矩形 29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CVR 问题多数不在广告后台，而在 Listing 承接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428625" y="1428750"/>
            <a:ext cx="8763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 CTR 正常或偏高，但 CVR 低、ACOS 高时，不能只靠降 bid 解决。</a:t>
            </a:r>
            <a:endParaRPr sz="18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椭圆 4"/>
          <p:cNvSpPr>
            <a:spLocks noGrp="1"/>
          </p:cNvSpPr>
          <p:nvPr/>
        </p:nvSpPr>
        <p:spPr>
          <a:xfrm>
            <a:off x="857250" y="2266950"/>
            <a:ext cx="266700" cy="26670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224790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295400" y="2238375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主图角度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295400" y="26098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是否一眼说清差异化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椭圆 8"/>
          <p:cNvSpPr>
            <a:spLocks noGrp="1"/>
          </p:cNvSpPr>
          <p:nvPr/>
        </p:nvSpPr>
        <p:spPr>
          <a:xfrm>
            <a:off x="6191250" y="2266950"/>
            <a:ext cx="266700" cy="26670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6191250" y="224790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629400" y="2238375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价格优惠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629400" y="26098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是否被周围竞品压制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椭圆 12"/>
          <p:cNvSpPr>
            <a:spLocks noGrp="1"/>
          </p:cNvSpPr>
          <p:nvPr/>
        </p:nvSpPr>
        <p:spPr>
          <a:xfrm>
            <a:off x="857250" y="3333750"/>
            <a:ext cx="266700" cy="26670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57250" y="331470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295400" y="3305175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评价星级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295400" y="36766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是否达到阶段的信任门槛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椭圆 16"/>
          <p:cNvSpPr>
            <a:spLocks noGrp="1"/>
          </p:cNvSpPr>
          <p:nvPr/>
        </p:nvSpPr>
        <p:spPr>
          <a:xfrm>
            <a:off x="6191250" y="3333750"/>
            <a:ext cx="266700" cy="26670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6191250" y="331470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629400" y="3305175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标题五点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6629400" y="36766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是否承接核心关键词与卖点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椭圆 20"/>
          <p:cNvSpPr>
            <a:spLocks noGrp="1"/>
          </p:cNvSpPr>
          <p:nvPr/>
        </p:nvSpPr>
        <p:spPr>
          <a:xfrm>
            <a:off x="857250" y="4400550"/>
            <a:ext cx="266700" cy="26670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857250" y="438150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295400" y="4371975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库存配送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95400" y="47434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是否影响系统流量与买家决策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椭圆 24"/>
          <p:cNvSpPr>
            <a:spLocks noGrp="1"/>
          </p:cNvSpPr>
          <p:nvPr/>
        </p:nvSpPr>
        <p:spPr>
          <a:xfrm>
            <a:off x="6191250" y="4400550"/>
            <a:ext cx="266700" cy="26670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6191250" y="4381500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endParaRPr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6629400" y="4371975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竞品包围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629400" y="47434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前后左右 Listing 是否更强</a:t>
            </a:r>
            <a:endParaRPr sz="13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857250" y="5791200"/>
            <a:ext cx="895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广告只是把</a:t>
            </a:r>
            <a:r>
              <a:rPr sz="2025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带来；能不能成交，是 Listing 和市场环境一起决定的。</a:t>
            </a:r>
            <a:endParaRPr sz="20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矩形 18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多看少动：样本量和归因周期决定动作节奏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781050" y="19240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952500" y="2133600"/>
            <a:ext cx="20383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5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 天</a:t>
            </a:r>
            <a:endParaRPr sz="2550" b="1">
              <a:solidFill>
                <a:srgbClr val="3D8D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952500" y="2647950"/>
            <a:ext cx="2038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 广告常用归因窗口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3638550" y="19240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3810000" y="2133600"/>
            <a:ext cx="20383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5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3D8D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天</a:t>
            </a:r>
            <a:endParaRPr sz="2550" b="1">
              <a:solidFill>
                <a:srgbClr val="3D8D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810000" y="2647950"/>
            <a:ext cx="2038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SB / SD 广告常用归因窗口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496050" y="19240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667500" y="2133600"/>
            <a:ext cx="20383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550" b="1">
                <a:solidFill>
                  <a:srgbClr val="F9AB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F9AB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点击</a:t>
            </a:r>
            <a:endParaRPr sz="2550" b="1">
              <a:solidFill>
                <a:srgbClr val="F9AB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667500" y="2647950"/>
            <a:ext cx="2038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无订单是介入警戒线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9353550" y="1924050"/>
            <a:ext cx="2381250" cy="142875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9525000" y="2133600"/>
            <a:ext cx="20383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550" b="1">
                <a:solidFill>
                  <a:srgbClr val="1880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880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 点击</a:t>
            </a:r>
            <a:endParaRPr sz="2550" b="1">
              <a:solidFill>
                <a:srgbClr val="1880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525000" y="2647950"/>
            <a:ext cx="2038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更适合对新词做强判断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352550" y="4191000"/>
            <a:ext cx="9486900" cy="1476375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1562100" y="4362450"/>
            <a:ext cx="9067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管理心态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562100" y="4781550"/>
            <a:ext cx="90678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7222"/>
          </a:bodyPr>
          <a:lstStyle/>
          <a:p>
            <a: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不要日调，日调容易扼杀有效测试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单个广告组波动属于常态，先看整体方向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老组调不活时，新开组承接，不直接关停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动作清单要绑定证据、护栏和复查时间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graphicFrame>
        <p:nvGraphicFramePr>
          <p:cNvPr id="9" name="表格 8"/>
          <p:cNvGraphicFramePr/>
          <p:nvPr/>
        </p:nvGraphicFramePr>
        <p:xfrm>
          <a:off x="685800" y="1809750"/>
          <a:ext cx="10820400" cy="3286125"/>
        </p:xfrm>
        <a:graphic>
          <a:graphicData uri="http://schemas.openxmlformats.org/drawingml/2006/table">
            <a:tbl>
              <a:tblPr firstRow="1" bandRow="1"/>
              <a:tblGrid>
                <a:gridCol w="1047750"/>
                <a:gridCol w="2282456"/>
                <a:gridCol w="2977116"/>
                <a:gridCol w="3274828"/>
                <a:gridCol w="1238250"/>
              </a:tblGrid>
              <a:tr h="65722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优先级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对象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典型证据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动作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复查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11111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P0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高花费无单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20+ 点击无转化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否词 / 降级 / 隔离测试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7-14 天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P1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有单但 ACOS 高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超目标且 CVR 偏低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降 bid / 降位置 / 查 Listing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满归因周期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P2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低 ACOS 可放大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CVR 好，预算受限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加预算 / 提精准 / 扩词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持续观察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护栏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现金牛老组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历史权重稳定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先迁移预算，不粗暴关停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对比新旧组</a:t>
                      </a:r>
                      <a:endParaRPr sz="10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>
            <a:spLocks noGrp="1"/>
          </p:cNvSpPr>
          <p:nvPr/>
        </p:nvSpPr>
        <p:spPr>
          <a:xfrm>
            <a:off x="695325" y="5572125"/>
            <a:ext cx="9620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8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好的优化建议不是“调一下”，而是说明为什么调、调哪里、调多少、什么时候验证。</a:t>
            </a:r>
            <a:endParaRPr sz="18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" name="矩形 29"/>
          <p:cNvSpPr>
            <a:spLocks noGrp="1"/>
          </p:cNvSpPr>
          <p:nvPr/>
        </p:nvSpPr>
        <p:spPr>
          <a:xfrm>
            <a:off x="390525" y="34290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9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报告丢进来后，标准输出应该长这样</a:t>
            </a:r>
            <a:endParaRPr sz="29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239500" y="628650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975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390525" y="1162050"/>
            <a:ext cx="1141095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876300" y="1619250"/>
            <a:ext cx="4724400" cy="10287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5" name="椭圆 4"/>
          <p:cNvSpPr>
            <a:spLocks noGrp="1"/>
          </p:cNvSpPr>
          <p:nvPr/>
        </p:nvSpPr>
        <p:spPr>
          <a:xfrm>
            <a:off x="1047750" y="1790700"/>
            <a:ext cx="323850" cy="3238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047750" y="182880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485900" y="1771650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一句话结论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485900" y="2171700"/>
            <a:ext cx="3905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先说明当前主要矛盾和优先级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134100" y="1619250"/>
            <a:ext cx="4724400" cy="10287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0" name="椭圆 9"/>
          <p:cNvSpPr>
            <a:spLocks noGrp="1"/>
          </p:cNvSpPr>
          <p:nvPr/>
        </p:nvSpPr>
        <p:spPr>
          <a:xfrm>
            <a:off x="6305550" y="1790700"/>
            <a:ext cx="323850" cy="3238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305550" y="182880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743700" y="1771650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阶段判断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743700" y="2171700"/>
            <a:ext cx="3905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用上架天数、评价、排名、CVR 和预算目标推断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6300" y="2905125"/>
            <a:ext cx="4724400" cy="10287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1047750" y="3076575"/>
            <a:ext cx="323850" cy="3238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1047750" y="3114675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485900" y="3057525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关键数据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485900" y="3457575"/>
            <a:ext cx="3905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3178"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Spend、Sales、Orders、ACOS、CPC、CTR、CVR、TACOS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134100" y="2905125"/>
            <a:ext cx="4724400" cy="10287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20" name="椭圆 19"/>
          <p:cNvSpPr>
            <a:spLocks noGrp="1"/>
          </p:cNvSpPr>
          <p:nvPr/>
        </p:nvSpPr>
        <p:spPr>
          <a:xfrm>
            <a:off x="6305550" y="3076575"/>
            <a:ext cx="323850" cy="3238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6305550" y="3114675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6743700" y="3057525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优化动作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743700" y="3457575"/>
            <a:ext cx="3905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P0/P1/P2 表格：对象、证据、动作、护栏、复查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76300" y="4191000"/>
            <a:ext cx="4724400" cy="1028700"/>
          </a:xfrm>
          <a:prstGeom prst="rect">
            <a:avLst/>
          </a:prstGeom>
          <a:solidFill>
            <a:srgbClr val="F1F3F4"/>
          </a:solidFill>
          <a:ln w="0">
            <a:noFill/>
            <a:prstDash val="solid"/>
          </a:ln>
        </p:spPr>
      </p:sp>
      <p:sp>
        <p:nvSpPr>
          <p:cNvPr id="25" name="椭圆 24"/>
          <p:cNvSpPr>
            <a:spLocks noGrp="1"/>
          </p:cNvSpPr>
          <p:nvPr/>
        </p:nvSpPr>
        <p:spPr>
          <a:xfrm>
            <a:off x="1047750" y="4362450"/>
            <a:ext cx="323850" cy="323850"/>
          </a:xfrm>
          <a:prstGeom prst="ellipse">
            <a:avLst/>
          </a:prstGeom>
          <a:solidFill>
            <a:srgbClr val="188038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1047750" y="4400550"/>
            <a:ext cx="323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1485900" y="4343400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预算迁移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485900" y="4743450"/>
            <a:ext cx="3905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保留什么、缩减什么、新建什么、如何迁移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885825" y="5715000"/>
            <a:ext cx="1000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补充数据只问关键项：目标 ACOS、盈亏 ACOS、毛利率、产品阶段、核心词排名和自然销售。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390525" y="39052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350" b="1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落地原则</a:t>
            </a:r>
            <a:endParaRPr sz="1350" b="1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390525" y="1657350"/>
            <a:ext cx="8810625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52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52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让广告成为</a:t>
            </a:r>
            <a:r>
              <a:rPr sz="525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放大器</a:t>
            </a:r>
            <a:r>
              <a:rPr sz="52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sz="52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52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52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而不是消防队。</a:t>
            </a:r>
            <a:endParaRPr sz="52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38150" y="4857750"/>
            <a:ext cx="7620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2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先搭稳架构，再让数据说话；先保护权重，再迁移预算；先判断承接，再调整流量。</a:t>
            </a:r>
            <a:endParaRPr sz="225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椭圆 3"/>
          <p:cNvSpPr>
            <a:spLocks noGrp="1"/>
          </p:cNvSpPr>
          <p:nvPr/>
        </p:nvSpPr>
        <p:spPr>
          <a:xfrm>
            <a:off x="9334500" y="1866900"/>
            <a:ext cx="1619250" cy="161925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9334500" y="2305050"/>
            <a:ext cx="1619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1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SOP</a:t>
            </a:r>
            <a:endParaRPr sz="31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390525" y="6191250"/>
            <a:ext cx="342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F636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广告优化框架</a:t>
            </a:r>
            <a:endParaRPr sz="1200" b="0">
              <a:solidFill>
                <a:srgbClr val="5F636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MZ_Xiaomai_Watermark">
            <a:extLst>
              <a:ext uri="{FF2B5EF4-FFF2-40B4-BE49-F238E27FC236}">
                <a16:creationId xmlns:a16="http://schemas.microsoft.com/office/drawing/2014/main" id="{32C04988-CBB8-4954-B53D-718BC3BF03C3}"/>
              </a:ext>
            </a:extLst>
          </p:cNvPr>
          <p:cNvSpPr>
            <a:spLocks noGrp="1"/>
          </p:cNvSpPr>
          <p:nvPr/>
        </p:nvSpPr>
        <p:spPr>
          <a:xfrm rot="20100000">
            <a:off x="1333500" y="2762250"/>
            <a:ext cx="95250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66788A">
                    <a:alpha val="26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title"/>
          <p:cNvSpPr>
            <a:spLocks noGrp="1"/>
          </p:cNvSpPr>
          <p:nvPr/>
        </p:nvSpPr>
        <p:spPr>
          <a:xfrm>
            <a:off x="762000" y="590550"/>
            <a:ext cx="10668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F5FA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F5FA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5FA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感谢观看</a:t>
            </a:r>
            <a:endParaRPr sz="3300" b="1">
              <a:solidFill>
                <a:srgbClr val="F5FA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brand"/>
          <p:cNvSpPr>
            <a:spLocks noGrp="1"/>
          </p:cNvSpPr>
          <p:nvPr/>
        </p:nvSpPr>
        <p:spPr>
          <a:xfrm>
            <a:off x="762000" y="6438900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125" b="0">
                <a:solidFill>
                  <a:srgbClr val="AAC0D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125" b="0">
                <a:solidFill>
                  <a:srgbClr val="AAC0D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AAC0D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AMZ小麦成长记</a:t>
            </a:r>
            <a:endParaRPr sz="1125" b="0">
              <a:solidFill>
                <a:srgbClr val="AAC0D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page"/>
          <p:cNvSpPr>
            <a:spLocks noGrp="1"/>
          </p:cNvSpPr>
          <p:nvPr/>
        </p:nvSpPr>
        <p:spPr>
          <a:xfrm>
            <a:off x="10858500" y="6362700"/>
            <a:ext cx="666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FF8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1">
                <a:solidFill>
                  <a:srgbClr val="FF8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FF8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500" b="1">
              <a:solidFill>
                <a:srgbClr val="FF8A2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publiclabel"/>
          <p:cNvSpPr>
            <a:spLocks noGrp="1"/>
          </p:cNvSpPr>
          <p:nvPr/>
        </p:nvSpPr>
        <p:spPr>
          <a:xfrm>
            <a:off x="1352550" y="1685925"/>
            <a:ext cx="4095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FF8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400" b="1">
                <a:solidFill>
                  <a:srgbClr val="FF8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FF8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关注公众号</a:t>
            </a:r>
            <a:endParaRPr sz="2400" b="1">
              <a:solidFill>
                <a:srgbClr val="FF8A2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contactlabel"/>
          <p:cNvSpPr>
            <a:spLocks noGrp="1"/>
          </p:cNvSpPr>
          <p:nvPr/>
        </p:nvSpPr>
        <p:spPr>
          <a:xfrm>
            <a:off x="7439025" y="1685925"/>
            <a:ext cx="40005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91D6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400" b="1">
                <a:solidFill>
                  <a:srgbClr val="91D6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91D6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添加个人微信</a:t>
            </a:r>
            <a:endParaRPr sz="2400" b="1">
              <a:solidFill>
                <a:srgbClr val="91D6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2371725"/>
            <a:ext cx="3352800" cy="3352800"/>
          </a:xfrm>
          <a:prstGeom prst="rect">
            <a:avLst/>
          </a:prstGeom>
        </p:spPr>
      </p:pic>
      <p:sp>
        <p:nvSpPr>
          <p:cNvPr id="7" name="publicname"/>
          <p:cNvSpPr>
            <a:spLocks noGrp="1"/>
          </p:cNvSpPr>
          <p:nvPr/>
        </p:nvSpPr>
        <p:spPr>
          <a:xfrm>
            <a:off x="1333500" y="5895975"/>
            <a:ext cx="43338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F5FA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1">
                <a:solidFill>
                  <a:srgbClr val="F5FA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F5FA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AMZ小麦成长记</a:t>
            </a:r>
            <a:endParaRPr sz="2100" b="1">
              <a:solidFill>
                <a:srgbClr val="F5FA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694" y="2314575"/>
            <a:ext cx="3006363" cy="3829050"/>
          </a:xfrm>
          <a:prstGeom prst="rect">
            <a:avLst/>
          </a:prstGeom>
        </p:spPr>
      </p:pic>
      <p:sp>
        <p:nvSpPr>
          <p:cNvPr id="10" name="AMZ_Xiaomai_Watermark">
            <a:extLst>
              <a:ext uri="{FF2B5EF4-FFF2-40B4-BE49-F238E27FC236}">
                <a16:creationId xmlns:a16="http://schemas.microsoft.com/office/drawing/2014/main" id="{19F5A63A-6C1F-486F-82CE-1356083CB233}"/>
              </a:ext>
            </a:extLst>
          </p:cNvPr>
          <p:cNvSpPr>
            <a:spLocks noGrp="1"/>
          </p:cNvSpPr>
          <p:nvPr/>
        </p:nvSpPr>
        <p:spPr>
          <a:xfrm>
            <a:off x="3619500" y="6191250"/>
            <a:ext cx="80962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/>
          <a:lstStyle>
            <a:def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lvl9pPr>
          </a:lstStyle>
          <a:p>
            <a:pPr algn="ctr">
              <a:def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B0BFC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《AMZ小麦成长记》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2133</Words>
  <Application>WPS 演示</Application>
  <PresentationFormat>Converted Presentation</PresentationFormat>
  <Paragraphs>346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Arial Unicode MS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ibutl</cp:lastModifiedBy>
  <cp:revision>3</cp:revision>
  <dcterms:created xsi:type="dcterms:W3CDTF">2026-08-23T06:17:00Z</dcterms:created>
  <dcterms:modified xsi:type="dcterms:W3CDTF">2026-10-19T09:15:57Z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565C4C8BD7EB4195ADA047F55EAE1893</vt:lpwstr>
  </property>
  <property fmtid="{D5CDD505-2E9C-101B-9397-08002B2CF9AE}" pid="3" name="KSOProductBuildVer">
    <vt:lpwstr>2052-11.8.2.12011</vt:lpwstr>
  </property>
</Properties>
</file>